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6" r:id="rId2"/>
    <p:sldId id="258" r:id="rId3"/>
    <p:sldId id="259" r:id="rId4"/>
    <p:sldId id="260" r:id="rId5"/>
    <p:sldId id="277" r:id="rId6"/>
    <p:sldId id="278" r:id="rId7"/>
    <p:sldId id="279" r:id="rId8"/>
    <p:sldId id="283" r:id="rId9"/>
    <p:sldId id="282" r:id="rId10"/>
    <p:sldId id="308" r:id="rId11"/>
    <p:sldId id="285" r:id="rId12"/>
    <p:sldId id="284" r:id="rId13"/>
    <p:sldId id="286" r:id="rId14"/>
    <p:sldId id="307" r:id="rId15"/>
    <p:sldId id="309" r:id="rId16"/>
    <p:sldId id="288" r:id="rId17"/>
    <p:sldId id="287" r:id="rId18"/>
    <p:sldId id="314" r:id="rId19"/>
    <p:sldId id="290" r:id="rId20"/>
    <p:sldId id="291" r:id="rId21"/>
    <p:sldId id="310" r:id="rId22"/>
    <p:sldId id="292" r:id="rId23"/>
    <p:sldId id="293" r:id="rId24"/>
    <p:sldId id="294" r:id="rId25"/>
    <p:sldId id="295" r:id="rId26"/>
    <p:sldId id="296" r:id="rId27"/>
    <p:sldId id="297" r:id="rId28"/>
    <p:sldId id="311" r:id="rId29"/>
    <p:sldId id="298" r:id="rId30"/>
    <p:sldId id="299" r:id="rId31"/>
    <p:sldId id="300" r:id="rId32"/>
    <p:sldId id="304" r:id="rId33"/>
    <p:sldId id="302" r:id="rId34"/>
    <p:sldId id="301" r:id="rId35"/>
    <p:sldId id="313" r:id="rId36"/>
    <p:sldId id="261" r:id="rId37"/>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72382" autoAdjust="0"/>
  </p:normalViewPr>
  <p:slideViewPr>
    <p:cSldViewPr>
      <p:cViewPr varScale="1">
        <p:scale>
          <a:sx n="84" d="100"/>
          <a:sy n="84" d="100"/>
        </p:scale>
        <p:origin x="2394" y="90"/>
      </p:cViewPr>
      <p:guideLst>
        <p:guide orient="horz" pos="2160"/>
        <p:guide pos="2880"/>
      </p:guideLst>
    </p:cSldViewPr>
  </p:slideViewPr>
  <p:outlineViewPr>
    <p:cViewPr>
      <p:scale>
        <a:sx n="33" d="100"/>
        <a:sy n="33" d="100"/>
      </p:scale>
      <p:origin x="0" y="-1357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3177" tIns="46589" rIns="93177" bIns="46589" rtlCol="0"/>
          <a:lstStyle>
            <a:lvl1pPr algn="l">
              <a:defRPr sz="1200"/>
            </a:lvl1pPr>
          </a:lstStyle>
          <a:p>
            <a:endParaRPr lang="en-GB"/>
          </a:p>
        </p:txBody>
      </p:sp>
      <p:sp>
        <p:nvSpPr>
          <p:cNvPr id="3" name="Date Placeholder 2"/>
          <p:cNvSpPr>
            <a:spLocks noGrp="1"/>
          </p:cNvSpPr>
          <p:nvPr>
            <p:ph type="dt" idx="1"/>
          </p:nvPr>
        </p:nvSpPr>
        <p:spPr>
          <a:xfrm>
            <a:off x="3850443" y="0"/>
            <a:ext cx="2945659" cy="496411"/>
          </a:xfrm>
          <a:prstGeom prst="rect">
            <a:avLst/>
          </a:prstGeom>
        </p:spPr>
        <p:txBody>
          <a:bodyPr vert="horz" lIns="93177" tIns="46589" rIns="93177" bIns="46589" rtlCol="0"/>
          <a:lstStyle>
            <a:lvl1pPr algn="r">
              <a:defRPr sz="1200"/>
            </a:lvl1pPr>
          </a:lstStyle>
          <a:p>
            <a:fld id="{BBE773D9-08DD-45C3-B6EA-7EBBB2591AFA}" type="datetimeFigureOut">
              <a:rPr lang="en-GB" smtClean="0"/>
              <a:t>25/11/2015</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3177" tIns="46589" rIns="93177" bIns="46589" rtlCol="0" anchor="ctr"/>
          <a:lstStyle/>
          <a:p>
            <a:endParaRPr lang="en-GB"/>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0091"/>
            <a:ext cx="2945659" cy="496411"/>
          </a:xfrm>
          <a:prstGeom prst="rect">
            <a:avLst/>
          </a:prstGeom>
        </p:spPr>
        <p:txBody>
          <a:bodyPr vert="horz" lIns="93177" tIns="46589" rIns="93177" bIns="46589"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3177" tIns="46589" rIns="93177" bIns="46589" rtlCol="0" anchor="b"/>
          <a:lstStyle>
            <a:lvl1pPr algn="r">
              <a:defRPr sz="1200"/>
            </a:lvl1pPr>
          </a:lstStyle>
          <a:p>
            <a:fld id="{2D1D362D-D470-4E36-ADE3-B4B444D500B5}" type="slidenum">
              <a:rPr lang="en-GB" smtClean="0"/>
              <a:t>‹#›</a:t>
            </a:fld>
            <a:endParaRPr lang="en-GB"/>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KW"/>
          </a:p>
        </p:txBody>
      </p:sp>
      <p:sp>
        <p:nvSpPr>
          <p:cNvPr id="4" name="Slide Number Placeholder 3"/>
          <p:cNvSpPr>
            <a:spLocks noGrp="1"/>
          </p:cNvSpPr>
          <p:nvPr>
            <p:ph type="sldNum" sz="quarter" idx="10"/>
          </p:nvPr>
        </p:nvSpPr>
        <p:spPr/>
        <p:txBody>
          <a:bodyPr/>
          <a:lstStyle/>
          <a:p>
            <a:fld id="{FCF88EAD-2B0C-4B9B-B078-F1D71BB11FB2}" type="slidenum">
              <a:rPr lang="ar-KW" smtClean="0"/>
              <a:t>11</a:t>
            </a:fld>
            <a:endParaRPr lang="ar-KW"/>
          </a:p>
        </p:txBody>
      </p:sp>
    </p:spTree>
    <p:extLst>
      <p:ext uri="{BB962C8B-B14F-4D97-AF65-F5344CB8AC3E}">
        <p14:creationId xmlns:p14="http://schemas.microsoft.com/office/powerpoint/2010/main" val="11577058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12</a:t>
            </a:fld>
            <a:endParaRPr lang="ar-KW"/>
          </a:p>
        </p:txBody>
      </p:sp>
    </p:spTree>
    <p:extLst>
      <p:ext uri="{BB962C8B-B14F-4D97-AF65-F5344CB8AC3E}">
        <p14:creationId xmlns:p14="http://schemas.microsoft.com/office/powerpoint/2010/main" val="11633101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KW"/>
          </a:p>
        </p:txBody>
      </p:sp>
      <p:sp>
        <p:nvSpPr>
          <p:cNvPr id="4" name="Slide Number Placeholder 3"/>
          <p:cNvSpPr>
            <a:spLocks noGrp="1"/>
          </p:cNvSpPr>
          <p:nvPr>
            <p:ph type="sldNum" sz="quarter" idx="10"/>
          </p:nvPr>
        </p:nvSpPr>
        <p:spPr/>
        <p:txBody>
          <a:bodyPr/>
          <a:lstStyle/>
          <a:p>
            <a:fld id="{FCF88EAD-2B0C-4B9B-B078-F1D71BB11FB2}" type="slidenum">
              <a:rPr lang="ar-KW" smtClean="0"/>
              <a:t>13</a:t>
            </a:fld>
            <a:endParaRPr lang="ar-KW"/>
          </a:p>
        </p:txBody>
      </p:sp>
    </p:spTree>
    <p:extLst>
      <p:ext uri="{BB962C8B-B14F-4D97-AF65-F5344CB8AC3E}">
        <p14:creationId xmlns:p14="http://schemas.microsoft.com/office/powerpoint/2010/main" val="30217908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14</a:t>
            </a:fld>
            <a:endParaRPr lang="ar-KW"/>
          </a:p>
        </p:txBody>
      </p:sp>
    </p:spTree>
    <p:extLst>
      <p:ext uri="{BB962C8B-B14F-4D97-AF65-F5344CB8AC3E}">
        <p14:creationId xmlns:p14="http://schemas.microsoft.com/office/powerpoint/2010/main" val="37392470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15</a:t>
            </a:fld>
            <a:endParaRPr lang="ar-KW"/>
          </a:p>
        </p:txBody>
      </p:sp>
    </p:spTree>
    <p:extLst>
      <p:ext uri="{BB962C8B-B14F-4D97-AF65-F5344CB8AC3E}">
        <p14:creationId xmlns:p14="http://schemas.microsoft.com/office/powerpoint/2010/main" val="5749740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KW"/>
          </a:p>
        </p:txBody>
      </p:sp>
      <p:sp>
        <p:nvSpPr>
          <p:cNvPr id="4" name="Slide Number Placeholder 3"/>
          <p:cNvSpPr>
            <a:spLocks noGrp="1"/>
          </p:cNvSpPr>
          <p:nvPr>
            <p:ph type="sldNum" sz="quarter" idx="10"/>
          </p:nvPr>
        </p:nvSpPr>
        <p:spPr/>
        <p:txBody>
          <a:bodyPr/>
          <a:lstStyle/>
          <a:p>
            <a:fld id="{FCF88EAD-2B0C-4B9B-B078-F1D71BB11FB2}" type="slidenum">
              <a:rPr lang="ar-KW" smtClean="0"/>
              <a:t>16</a:t>
            </a:fld>
            <a:endParaRPr lang="ar-KW"/>
          </a:p>
        </p:txBody>
      </p:sp>
    </p:spTree>
    <p:extLst>
      <p:ext uri="{BB962C8B-B14F-4D97-AF65-F5344CB8AC3E}">
        <p14:creationId xmlns:p14="http://schemas.microsoft.com/office/powerpoint/2010/main" val="17116087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pPr lvl="0" algn="r" rtl="1"/>
            <a:endParaRPr lang="en-US" dirty="0" smtClean="0"/>
          </a:p>
        </p:txBody>
      </p:sp>
      <p:sp>
        <p:nvSpPr>
          <p:cNvPr id="4" name="Slide Number Placeholder 3"/>
          <p:cNvSpPr>
            <a:spLocks noGrp="1"/>
          </p:cNvSpPr>
          <p:nvPr>
            <p:ph type="sldNum" sz="quarter" idx="10"/>
          </p:nvPr>
        </p:nvSpPr>
        <p:spPr/>
        <p:txBody>
          <a:bodyPr/>
          <a:lstStyle/>
          <a:p>
            <a:fld id="{A203D704-1A29-437A-A176-1295732DA9AD}" type="slidenum">
              <a:rPr lang="ar-KW" smtClean="0"/>
              <a:pPr/>
              <a:t>17</a:t>
            </a:fld>
            <a:endParaRPr lang="ar-KW"/>
          </a:p>
        </p:txBody>
      </p:sp>
    </p:spTree>
    <p:extLst>
      <p:ext uri="{BB962C8B-B14F-4D97-AF65-F5344CB8AC3E}">
        <p14:creationId xmlns:p14="http://schemas.microsoft.com/office/powerpoint/2010/main" val="42139247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pPr lvl="0" algn="r" rtl="1"/>
            <a:endParaRPr lang="en-US" dirty="0" smtClean="0"/>
          </a:p>
        </p:txBody>
      </p:sp>
      <p:sp>
        <p:nvSpPr>
          <p:cNvPr id="4" name="Slide Number Placeholder 3"/>
          <p:cNvSpPr>
            <a:spLocks noGrp="1"/>
          </p:cNvSpPr>
          <p:nvPr>
            <p:ph type="sldNum" sz="quarter" idx="10"/>
          </p:nvPr>
        </p:nvSpPr>
        <p:spPr/>
        <p:txBody>
          <a:bodyPr/>
          <a:lstStyle/>
          <a:p>
            <a:fld id="{A203D704-1A29-437A-A176-1295732DA9AD}" type="slidenum">
              <a:rPr lang="ar-KW" smtClean="0"/>
              <a:pPr/>
              <a:t>18</a:t>
            </a:fld>
            <a:endParaRPr lang="ar-KW"/>
          </a:p>
        </p:txBody>
      </p:sp>
    </p:spTree>
    <p:extLst>
      <p:ext uri="{BB962C8B-B14F-4D97-AF65-F5344CB8AC3E}">
        <p14:creationId xmlns:p14="http://schemas.microsoft.com/office/powerpoint/2010/main" val="28963362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KW"/>
          </a:p>
        </p:txBody>
      </p:sp>
      <p:sp>
        <p:nvSpPr>
          <p:cNvPr id="4" name="Slide Number Placeholder 3"/>
          <p:cNvSpPr>
            <a:spLocks noGrp="1"/>
          </p:cNvSpPr>
          <p:nvPr>
            <p:ph type="sldNum" sz="quarter" idx="10"/>
          </p:nvPr>
        </p:nvSpPr>
        <p:spPr/>
        <p:txBody>
          <a:bodyPr/>
          <a:lstStyle/>
          <a:p>
            <a:fld id="{FCF88EAD-2B0C-4B9B-B078-F1D71BB11FB2}" type="slidenum">
              <a:rPr lang="ar-KW" smtClean="0"/>
              <a:t>19</a:t>
            </a:fld>
            <a:endParaRPr lang="ar-KW"/>
          </a:p>
        </p:txBody>
      </p:sp>
    </p:spTree>
    <p:extLst>
      <p:ext uri="{BB962C8B-B14F-4D97-AF65-F5344CB8AC3E}">
        <p14:creationId xmlns:p14="http://schemas.microsoft.com/office/powerpoint/2010/main" val="208645579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20</a:t>
            </a:fld>
            <a:endParaRPr lang="ar-KW"/>
          </a:p>
        </p:txBody>
      </p:sp>
    </p:spTree>
    <p:extLst>
      <p:ext uri="{BB962C8B-B14F-4D97-AF65-F5344CB8AC3E}">
        <p14:creationId xmlns:p14="http://schemas.microsoft.com/office/powerpoint/2010/main" val="40411832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21</a:t>
            </a:fld>
            <a:endParaRPr lang="ar-KW"/>
          </a:p>
        </p:txBody>
      </p:sp>
    </p:spTree>
    <p:extLst>
      <p:ext uri="{BB962C8B-B14F-4D97-AF65-F5344CB8AC3E}">
        <p14:creationId xmlns:p14="http://schemas.microsoft.com/office/powerpoint/2010/main" val="16016684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KW"/>
          </a:p>
        </p:txBody>
      </p:sp>
      <p:sp>
        <p:nvSpPr>
          <p:cNvPr id="4" name="Slide Number Placeholder 3"/>
          <p:cNvSpPr>
            <a:spLocks noGrp="1"/>
          </p:cNvSpPr>
          <p:nvPr>
            <p:ph type="sldNum" sz="quarter" idx="10"/>
          </p:nvPr>
        </p:nvSpPr>
        <p:spPr/>
        <p:txBody>
          <a:bodyPr/>
          <a:lstStyle/>
          <a:p>
            <a:fld id="{FCF88EAD-2B0C-4B9B-B078-F1D71BB11FB2}" type="slidenum">
              <a:rPr lang="ar-KW" smtClean="0"/>
              <a:t>22</a:t>
            </a:fld>
            <a:endParaRPr lang="ar-KW"/>
          </a:p>
        </p:txBody>
      </p:sp>
    </p:spTree>
    <p:extLst>
      <p:ext uri="{BB962C8B-B14F-4D97-AF65-F5344CB8AC3E}">
        <p14:creationId xmlns:p14="http://schemas.microsoft.com/office/powerpoint/2010/main" val="32021472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23</a:t>
            </a:fld>
            <a:endParaRPr lang="ar-KW"/>
          </a:p>
        </p:txBody>
      </p:sp>
    </p:spTree>
    <p:extLst>
      <p:ext uri="{BB962C8B-B14F-4D97-AF65-F5344CB8AC3E}">
        <p14:creationId xmlns:p14="http://schemas.microsoft.com/office/powerpoint/2010/main" val="123529312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KW"/>
          </a:p>
        </p:txBody>
      </p:sp>
      <p:sp>
        <p:nvSpPr>
          <p:cNvPr id="4" name="Slide Number Placeholder 3"/>
          <p:cNvSpPr>
            <a:spLocks noGrp="1"/>
          </p:cNvSpPr>
          <p:nvPr>
            <p:ph type="sldNum" sz="quarter" idx="10"/>
          </p:nvPr>
        </p:nvSpPr>
        <p:spPr/>
        <p:txBody>
          <a:bodyPr/>
          <a:lstStyle/>
          <a:p>
            <a:fld id="{FCF88EAD-2B0C-4B9B-B078-F1D71BB11FB2}" type="slidenum">
              <a:rPr lang="ar-KW" smtClean="0"/>
              <a:t>24</a:t>
            </a:fld>
            <a:endParaRPr lang="ar-KW"/>
          </a:p>
        </p:txBody>
      </p:sp>
    </p:spTree>
    <p:extLst>
      <p:ext uri="{BB962C8B-B14F-4D97-AF65-F5344CB8AC3E}">
        <p14:creationId xmlns:p14="http://schemas.microsoft.com/office/powerpoint/2010/main" val="84851986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25</a:t>
            </a:fld>
            <a:endParaRPr lang="ar-KW"/>
          </a:p>
        </p:txBody>
      </p:sp>
    </p:spTree>
    <p:extLst>
      <p:ext uri="{BB962C8B-B14F-4D97-AF65-F5344CB8AC3E}">
        <p14:creationId xmlns:p14="http://schemas.microsoft.com/office/powerpoint/2010/main" val="168253770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KW"/>
          </a:p>
        </p:txBody>
      </p:sp>
      <p:sp>
        <p:nvSpPr>
          <p:cNvPr id="4" name="Slide Number Placeholder 3"/>
          <p:cNvSpPr>
            <a:spLocks noGrp="1"/>
          </p:cNvSpPr>
          <p:nvPr>
            <p:ph type="sldNum" sz="quarter" idx="10"/>
          </p:nvPr>
        </p:nvSpPr>
        <p:spPr/>
        <p:txBody>
          <a:bodyPr/>
          <a:lstStyle/>
          <a:p>
            <a:fld id="{FCF88EAD-2B0C-4B9B-B078-F1D71BB11FB2}" type="slidenum">
              <a:rPr lang="ar-KW" smtClean="0"/>
              <a:t>26</a:t>
            </a:fld>
            <a:endParaRPr lang="ar-KW"/>
          </a:p>
        </p:txBody>
      </p:sp>
    </p:spTree>
    <p:extLst>
      <p:ext uri="{BB962C8B-B14F-4D97-AF65-F5344CB8AC3E}">
        <p14:creationId xmlns:p14="http://schemas.microsoft.com/office/powerpoint/2010/main" val="158510180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27</a:t>
            </a:fld>
            <a:endParaRPr lang="ar-KW"/>
          </a:p>
        </p:txBody>
      </p:sp>
    </p:spTree>
    <p:extLst>
      <p:ext uri="{BB962C8B-B14F-4D97-AF65-F5344CB8AC3E}">
        <p14:creationId xmlns:p14="http://schemas.microsoft.com/office/powerpoint/2010/main" val="80080661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28</a:t>
            </a:fld>
            <a:endParaRPr lang="ar-KW"/>
          </a:p>
        </p:txBody>
      </p:sp>
    </p:spTree>
    <p:extLst>
      <p:ext uri="{BB962C8B-B14F-4D97-AF65-F5344CB8AC3E}">
        <p14:creationId xmlns:p14="http://schemas.microsoft.com/office/powerpoint/2010/main" val="286545348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29</a:t>
            </a:fld>
            <a:endParaRPr lang="ar-KW"/>
          </a:p>
        </p:txBody>
      </p:sp>
    </p:spTree>
    <p:extLst>
      <p:ext uri="{BB962C8B-B14F-4D97-AF65-F5344CB8AC3E}">
        <p14:creationId xmlns:p14="http://schemas.microsoft.com/office/powerpoint/2010/main" val="86846632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KW"/>
          </a:p>
        </p:txBody>
      </p:sp>
      <p:sp>
        <p:nvSpPr>
          <p:cNvPr id="4" name="Slide Number Placeholder 3"/>
          <p:cNvSpPr>
            <a:spLocks noGrp="1"/>
          </p:cNvSpPr>
          <p:nvPr>
            <p:ph type="sldNum" sz="quarter" idx="10"/>
          </p:nvPr>
        </p:nvSpPr>
        <p:spPr/>
        <p:txBody>
          <a:bodyPr/>
          <a:lstStyle/>
          <a:p>
            <a:fld id="{FCF88EAD-2B0C-4B9B-B078-F1D71BB11FB2}" type="slidenum">
              <a:rPr lang="ar-KW" smtClean="0"/>
              <a:t>30</a:t>
            </a:fld>
            <a:endParaRPr lang="ar-KW"/>
          </a:p>
        </p:txBody>
      </p:sp>
    </p:spTree>
    <p:extLst>
      <p:ext uri="{BB962C8B-B14F-4D97-AF65-F5344CB8AC3E}">
        <p14:creationId xmlns:p14="http://schemas.microsoft.com/office/powerpoint/2010/main" val="26737683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4</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31</a:t>
            </a:fld>
            <a:endParaRPr lang="ar-KW"/>
          </a:p>
        </p:txBody>
      </p:sp>
    </p:spTree>
    <p:extLst>
      <p:ext uri="{BB962C8B-B14F-4D97-AF65-F5344CB8AC3E}">
        <p14:creationId xmlns:p14="http://schemas.microsoft.com/office/powerpoint/2010/main" val="81206485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KW"/>
          </a:p>
        </p:txBody>
      </p:sp>
      <p:sp>
        <p:nvSpPr>
          <p:cNvPr id="4" name="Slide Number Placeholder 3"/>
          <p:cNvSpPr>
            <a:spLocks noGrp="1"/>
          </p:cNvSpPr>
          <p:nvPr>
            <p:ph type="sldNum" sz="quarter" idx="10"/>
          </p:nvPr>
        </p:nvSpPr>
        <p:spPr/>
        <p:txBody>
          <a:bodyPr/>
          <a:lstStyle/>
          <a:p>
            <a:fld id="{FCF88EAD-2B0C-4B9B-B078-F1D71BB11FB2}" type="slidenum">
              <a:rPr lang="ar-KW" smtClean="0"/>
              <a:t>32</a:t>
            </a:fld>
            <a:endParaRPr lang="ar-KW"/>
          </a:p>
        </p:txBody>
      </p:sp>
    </p:spTree>
    <p:extLst>
      <p:ext uri="{BB962C8B-B14F-4D97-AF65-F5344CB8AC3E}">
        <p14:creationId xmlns:p14="http://schemas.microsoft.com/office/powerpoint/2010/main" val="79495700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33</a:t>
            </a:fld>
            <a:endParaRPr lang="ar-KW">
              <a:solidFill>
                <a:prstClr val="black"/>
              </a:solidFill>
            </a:endParaRPr>
          </a:p>
        </p:txBody>
      </p:sp>
    </p:spTree>
    <p:extLst>
      <p:ext uri="{BB962C8B-B14F-4D97-AF65-F5344CB8AC3E}">
        <p14:creationId xmlns:p14="http://schemas.microsoft.com/office/powerpoint/2010/main" val="241810604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34</a:t>
            </a:fld>
            <a:endParaRPr lang="ar-KW">
              <a:solidFill>
                <a:prstClr val="black"/>
              </a:solidFill>
            </a:endParaRPr>
          </a:p>
        </p:txBody>
      </p:sp>
    </p:spTree>
    <p:extLst>
      <p:ext uri="{BB962C8B-B14F-4D97-AF65-F5344CB8AC3E}">
        <p14:creationId xmlns:p14="http://schemas.microsoft.com/office/powerpoint/2010/main" val="27641696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35</a:t>
            </a:fld>
            <a:endParaRPr lang="ar-KW">
              <a:solidFill>
                <a:prstClr val="black"/>
              </a:solidFill>
            </a:endParaRPr>
          </a:p>
        </p:txBody>
      </p:sp>
    </p:spTree>
    <p:extLst>
      <p:ext uri="{BB962C8B-B14F-4D97-AF65-F5344CB8AC3E}">
        <p14:creationId xmlns:p14="http://schemas.microsoft.com/office/powerpoint/2010/main" val="1843714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5</a:t>
            </a:fld>
            <a:endParaRPr lang="ar-KW"/>
          </a:p>
        </p:txBody>
      </p:sp>
    </p:spTree>
    <p:extLst>
      <p:ext uri="{BB962C8B-B14F-4D97-AF65-F5344CB8AC3E}">
        <p14:creationId xmlns:p14="http://schemas.microsoft.com/office/powerpoint/2010/main" val="13333820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6</a:t>
            </a:fld>
            <a:endParaRPr lang="ar-KW"/>
          </a:p>
        </p:txBody>
      </p:sp>
    </p:spTree>
    <p:extLst>
      <p:ext uri="{BB962C8B-B14F-4D97-AF65-F5344CB8AC3E}">
        <p14:creationId xmlns:p14="http://schemas.microsoft.com/office/powerpoint/2010/main" val="21342367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7</a:t>
            </a:fld>
            <a:endParaRPr lang="ar-KW"/>
          </a:p>
        </p:txBody>
      </p:sp>
    </p:spTree>
    <p:extLst>
      <p:ext uri="{BB962C8B-B14F-4D97-AF65-F5344CB8AC3E}">
        <p14:creationId xmlns:p14="http://schemas.microsoft.com/office/powerpoint/2010/main" val="37558547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KW"/>
          </a:p>
        </p:txBody>
      </p:sp>
      <p:sp>
        <p:nvSpPr>
          <p:cNvPr id="4" name="Slide Number Placeholder 3"/>
          <p:cNvSpPr>
            <a:spLocks noGrp="1"/>
          </p:cNvSpPr>
          <p:nvPr>
            <p:ph type="sldNum" sz="quarter" idx="10"/>
          </p:nvPr>
        </p:nvSpPr>
        <p:spPr/>
        <p:txBody>
          <a:bodyPr/>
          <a:lstStyle/>
          <a:p>
            <a:fld id="{FCF88EAD-2B0C-4B9B-B078-F1D71BB11FB2}" type="slidenum">
              <a:rPr lang="ar-KW" smtClean="0"/>
              <a:t>8</a:t>
            </a:fld>
            <a:endParaRPr lang="ar-KW"/>
          </a:p>
        </p:txBody>
      </p:sp>
    </p:spTree>
    <p:extLst>
      <p:ext uri="{BB962C8B-B14F-4D97-AF65-F5344CB8AC3E}">
        <p14:creationId xmlns:p14="http://schemas.microsoft.com/office/powerpoint/2010/main" val="26125262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9</a:t>
            </a:fld>
            <a:endParaRPr lang="ar-KW"/>
          </a:p>
        </p:txBody>
      </p:sp>
    </p:spTree>
    <p:extLst>
      <p:ext uri="{BB962C8B-B14F-4D97-AF65-F5344CB8AC3E}">
        <p14:creationId xmlns:p14="http://schemas.microsoft.com/office/powerpoint/2010/main" val="33343530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10</a:t>
            </a:fld>
            <a:endParaRPr lang="ar-KW"/>
          </a:p>
        </p:txBody>
      </p:sp>
    </p:spTree>
    <p:extLst>
      <p:ext uri="{BB962C8B-B14F-4D97-AF65-F5344CB8AC3E}">
        <p14:creationId xmlns:p14="http://schemas.microsoft.com/office/powerpoint/2010/main" val="1570743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25/11/2015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panose="020B0604020202020204" pitchFamily="34" charset="0"/>
              </a:rPr>
              <a:t>CMA Data Classification: Internal</a:t>
            </a:r>
            <a:endParaRPr lang="en-GB"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25/11/2015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2"/>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42"/>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25/11/2015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55196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25/11/2015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51754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61D0F1-45D5-4D36-A5CB-A6F468EAF9B3}" type="datetimeFigureOut">
              <a:rPr lang="en-GB" smtClean="0"/>
              <a:t>25/11/2015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561D0F1-45D5-4D36-A5CB-A6F468EAF9B3}" type="datetimeFigureOut">
              <a:rPr lang="en-GB" smtClean="0"/>
              <a:t>25/11/2015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561D0F1-45D5-4D36-A5CB-A6F468EAF9B3}" type="datetimeFigureOut">
              <a:rPr lang="en-GB" smtClean="0"/>
              <a:t>25/11/2015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561D0F1-45D5-4D36-A5CB-A6F468EAF9B3}" type="datetimeFigureOut">
              <a:rPr lang="en-GB" smtClean="0"/>
              <a:t>25/11/2015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1D0F1-45D5-4D36-A5CB-A6F468EAF9B3}" type="datetimeFigureOut">
              <a:rPr lang="en-GB" smtClean="0"/>
              <a:t>25/11/2015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1"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25/11/2015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25/11/2015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4"/>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4"/>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1D0F1-45D5-4D36-A5CB-A6F468EAF9B3}" type="datetimeFigureOut">
              <a:rPr lang="en-GB" smtClean="0"/>
              <a:t>25/11/2015</a:t>
            </a:fld>
            <a:endParaRPr lang="en-GB"/>
          </a:p>
        </p:txBody>
      </p:sp>
      <p:sp>
        <p:nvSpPr>
          <p:cNvPr id="5" name="Footer Placeholder 4"/>
          <p:cNvSpPr>
            <a:spLocks noGrp="1"/>
          </p:cNvSpPr>
          <p:nvPr>
            <p:ph type="ftr" sz="quarter" idx="3"/>
          </p:nvPr>
        </p:nvSpPr>
        <p:spPr>
          <a:xfrm>
            <a:off x="3124200" y="6356354"/>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panose="020B0604020202020204" pitchFamily="34" charset="0"/>
              </a:rPr>
              <a:t>CMA Data Classification: Internal</a:t>
            </a:r>
            <a:endParaRPr lang="en-GB"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8.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3.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5.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9.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7808" y="620688"/>
            <a:ext cx="7772400" cy="1470025"/>
          </a:xfrm>
        </p:spPr>
        <p:txBody>
          <a:bodyPr>
            <a:normAutofit/>
          </a:bodyPr>
          <a:lstStyle/>
          <a:p>
            <a:pPr rtl="1"/>
            <a:r>
              <a:rPr lang="ar-KW" sz="3600" dirty="0" smtClean="0">
                <a:solidFill>
                  <a:srgbClr val="8C8A26"/>
                </a:solidFill>
                <a:cs typeface="mohammad bold art 1" pitchFamily="2" charset="-78"/>
              </a:rPr>
              <a:t>ورش</a:t>
            </a:r>
            <a:r>
              <a:rPr lang="ar-KW" sz="3600" dirty="0">
                <a:solidFill>
                  <a:srgbClr val="8C8A26"/>
                </a:solidFill>
                <a:cs typeface="mohammad bold art 1" pitchFamily="2" charset="-78"/>
              </a:rPr>
              <a:t>ـ</a:t>
            </a:r>
            <a:r>
              <a:rPr lang="ar-KW" sz="3600" dirty="0" smtClean="0">
                <a:solidFill>
                  <a:srgbClr val="8C8A26"/>
                </a:solidFill>
                <a:cs typeface="mohammad bold art 1" pitchFamily="2" charset="-78"/>
              </a:rPr>
              <a:t>ة عـمـل</a:t>
            </a:r>
            <a:endParaRPr lang="en-GB" sz="4800" dirty="0"/>
          </a:p>
        </p:txBody>
      </p:sp>
      <p:sp>
        <p:nvSpPr>
          <p:cNvPr id="3" name="Subtitle 2"/>
          <p:cNvSpPr>
            <a:spLocks noGrp="1"/>
          </p:cNvSpPr>
          <p:nvPr>
            <p:ph type="subTitle" idx="1"/>
          </p:nvPr>
        </p:nvSpPr>
        <p:spPr>
          <a:xfrm>
            <a:off x="1519572" y="1772816"/>
            <a:ext cx="7048872" cy="4104456"/>
          </a:xfrm>
        </p:spPr>
        <p:txBody>
          <a:bodyPr>
            <a:normAutofit fontScale="47500" lnSpcReduction="20000"/>
          </a:bodyPr>
          <a:lstStyle/>
          <a:p>
            <a:endParaRPr lang="ar-KW" sz="4800" dirty="0" smtClean="0">
              <a:solidFill>
                <a:srgbClr val="1F497D"/>
              </a:solidFill>
              <a:cs typeface="mohammad bold art 1" pitchFamily="2" charset="-78"/>
            </a:endParaRPr>
          </a:p>
          <a:p>
            <a:r>
              <a:rPr lang="ar-KW" sz="4800" u="sng" dirty="0" smtClean="0">
                <a:solidFill>
                  <a:srgbClr val="1F497D"/>
                </a:solidFill>
                <a:cs typeface="mohammad bold art 1" pitchFamily="2" charset="-78"/>
              </a:rPr>
              <a:t>الكتاب الخامس</a:t>
            </a:r>
          </a:p>
          <a:p>
            <a:endParaRPr lang="ar-KW" sz="2500" dirty="0" smtClean="0">
              <a:solidFill>
                <a:srgbClr val="1F497D"/>
              </a:solidFill>
              <a:cs typeface="mohammad bold art 1" pitchFamily="2" charset="-78"/>
            </a:endParaRPr>
          </a:p>
          <a:p>
            <a:r>
              <a:rPr lang="ar-KW" sz="4800" dirty="0" smtClean="0">
                <a:solidFill>
                  <a:srgbClr val="1F497D"/>
                </a:solidFill>
                <a:cs typeface="mohammad bold art 1" pitchFamily="2" charset="-78"/>
              </a:rPr>
              <a:t>أنشطـــــة الأوراق الـمـــاليــــــة</a:t>
            </a:r>
            <a:endParaRPr lang="ar-KW" sz="4800" dirty="0">
              <a:solidFill>
                <a:srgbClr val="1F497D"/>
              </a:solidFill>
              <a:cs typeface="mohammad bold art 1" pitchFamily="2" charset="-78"/>
            </a:endParaRPr>
          </a:p>
          <a:p>
            <a:r>
              <a:rPr lang="ar-KW" sz="4800" dirty="0" smtClean="0">
                <a:solidFill>
                  <a:srgbClr val="1F497D"/>
                </a:solidFill>
                <a:cs typeface="mohammad bold art 1" pitchFamily="2" charset="-78"/>
              </a:rPr>
              <a:t>والأشخاص </a:t>
            </a:r>
            <a:r>
              <a:rPr lang="ar-KW" sz="4800" dirty="0">
                <a:solidFill>
                  <a:srgbClr val="1F497D"/>
                </a:solidFill>
                <a:cs typeface="mohammad bold art 1" pitchFamily="2" charset="-78"/>
              </a:rPr>
              <a:t>الـمسجلـون</a:t>
            </a:r>
          </a:p>
          <a:p>
            <a:endParaRPr lang="ar-KW" sz="3000" dirty="0" smtClean="0">
              <a:solidFill>
                <a:srgbClr val="1F497D"/>
              </a:solidFill>
              <a:cs typeface="mohammad bold art 1" pitchFamily="2" charset="-78"/>
            </a:endParaRPr>
          </a:p>
          <a:p>
            <a:r>
              <a:rPr lang="ar-KW" sz="4800" dirty="0">
                <a:solidFill>
                  <a:srgbClr val="1F497D"/>
                </a:solidFill>
                <a:cs typeface="mohammad bold art 1" pitchFamily="2" charset="-78"/>
              </a:rPr>
              <a:t>الفصل </a:t>
            </a:r>
            <a:r>
              <a:rPr lang="ar-KW" sz="4800" dirty="0" smtClean="0">
                <a:solidFill>
                  <a:srgbClr val="1F497D"/>
                </a:solidFill>
                <a:cs typeface="mohammad bold art 1" pitchFamily="2" charset="-78"/>
              </a:rPr>
              <a:t>الأول - المادة </a:t>
            </a:r>
            <a:r>
              <a:rPr lang="ar-KW" sz="4800" dirty="0">
                <a:solidFill>
                  <a:srgbClr val="1F497D"/>
                </a:solidFill>
                <a:cs typeface="mohammad bold art 1" pitchFamily="2" charset="-78"/>
              </a:rPr>
              <a:t>(1-41</a:t>
            </a:r>
            <a:r>
              <a:rPr lang="ar-KW" sz="4800" dirty="0" smtClean="0">
                <a:solidFill>
                  <a:srgbClr val="1F497D"/>
                </a:solidFill>
                <a:cs typeface="mohammad bold art 1" pitchFamily="2" charset="-78"/>
              </a:rPr>
              <a:t>)</a:t>
            </a:r>
          </a:p>
          <a:p>
            <a:endParaRPr lang="ar-KW" sz="2500" dirty="0">
              <a:solidFill>
                <a:srgbClr val="1F497D"/>
              </a:solidFill>
              <a:cs typeface="mohammad bold art 1" pitchFamily="2" charset="-78"/>
            </a:endParaRPr>
          </a:p>
          <a:p>
            <a:r>
              <a:rPr lang="ar-KW" sz="4800" u="sng" dirty="0" smtClean="0">
                <a:solidFill>
                  <a:srgbClr val="1F497D"/>
                </a:solidFill>
                <a:cs typeface="mohammad bold art 1" pitchFamily="2" charset="-78"/>
              </a:rPr>
              <a:t>صـانـع السـوق</a:t>
            </a:r>
            <a:r>
              <a:rPr lang="ar-KW" sz="4800" dirty="0" smtClean="0">
                <a:solidFill>
                  <a:srgbClr val="1F497D"/>
                </a:solidFill>
                <a:cs typeface="mohammad bold art 1" pitchFamily="2" charset="-78"/>
              </a:rPr>
              <a:t> </a:t>
            </a:r>
            <a:endParaRPr lang="ar-KW" sz="4800" dirty="0">
              <a:solidFill>
                <a:srgbClr val="1F497D"/>
              </a:solidFill>
              <a:cs typeface="mohammad bold art 1" pitchFamily="2" charset="-78"/>
            </a:endParaRPr>
          </a:p>
          <a:p>
            <a:endParaRPr lang="ar-KW" sz="4800" dirty="0">
              <a:solidFill>
                <a:srgbClr val="1F497D"/>
              </a:solidFill>
              <a:cs typeface="mohammad bold art 1" pitchFamily="2" charset="-78"/>
            </a:endParaRPr>
          </a:p>
          <a:p>
            <a:r>
              <a:rPr lang="ar-KW" sz="4800" dirty="0">
                <a:solidFill>
                  <a:srgbClr val="8C8A26"/>
                </a:solidFill>
                <a:latin typeface="+mj-lt"/>
                <a:ea typeface="+mj-ea"/>
                <a:cs typeface="mohammad bold art 1" pitchFamily="2" charset="-78"/>
              </a:rPr>
              <a:t>إدارة تنظيم الأسواق </a:t>
            </a:r>
          </a:p>
          <a:p>
            <a:pPr rtl="1"/>
            <a:r>
              <a:rPr lang="en-US" sz="3800" dirty="0">
                <a:solidFill>
                  <a:srgbClr val="8C8A26"/>
                </a:solidFill>
                <a:latin typeface="+mj-lt"/>
                <a:ea typeface="+mj-ea"/>
                <a:cs typeface="mohammad bold art 1" pitchFamily="2" charset="-78"/>
              </a:rPr>
              <a:t>25/11/2015</a:t>
            </a:r>
            <a:r>
              <a:rPr lang="en-US" sz="2500" dirty="0" smtClean="0">
                <a:solidFill>
                  <a:srgbClr val="1F497D"/>
                </a:solidFill>
                <a:cs typeface="mohammad bold art 1" pitchFamily="2" charset="-78"/>
              </a:rPr>
              <a:t> </a:t>
            </a:r>
            <a:endParaRPr lang="ar-KW" sz="2500" dirty="0" smtClean="0">
              <a:solidFill>
                <a:srgbClr val="1F497D"/>
              </a:solidFill>
              <a:cs typeface="mohammad bold art 1" pitchFamily="2" charset="-78"/>
            </a:endParaRPr>
          </a:p>
        </p:txBody>
      </p:sp>
      <p:pic>
        <p:nvPicPr>
          <p:cNvPr id="6" name="Picture 5" descr="Picture 3.png"/>
          <p:cNvPicPr>
            <a:picLocks noChangeAspect="1"/>
          </p:cNvPicPr>
          <p:nvPr/>
        </p:nvPicPr>
        <p:blipFill rotWithShape="1">
          <a:blip r:embed="rId2" cstate="print"/>
          <a:srcRect r="75690"/>
          <a:stretch/>
        </p:blipFill>
        <p:spPr>
          <a:xfrm>
            <a:off x="3" y="0"/>
            <a:ext cx="2222937" cy="6858000"/>
          </a:xfrm>
          <a:prstGeom prst="rect">
            <a:avLst/>
          </a:prstGeom>
          <a:ln w="28575">
            <a:noFill/>
          </a:ln>
        </p:spPr>
      </p:pic>
    </p:spTree>
    <p:extLst>
      <p:ext uri="{BB962C8B-B14F-4D97-AF65-F5344CB8AC3E}">
        <p14:creationId xmlns:p14="http://schemas.microsoft.com/office/powerpoint/2010/main" val="1801247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9439" y="703872"/>
            <a:ext cx="5554961" cy="724942"/>
          </a:xfrm>
        </p:spPr>
        <p:txBody>
          <a:bodyPr>
            <a:noAutofit/>
          </a:bodyPr>
          <a:lstStyle/>
          <a:p>
            <a:pPr algn="r" rtl="1"/>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en-US" sz="3200" dirty="0" smtClean="0">
                <a:solidFill>
                  <a:schemeClr val="accent1">
                    <a:lumMod val="50000"/>
                  </a:schemeClr>
                </a:solidFill>
                <a:cs typeface="mohammad bold art 1" pitchFamily="2" charset="-78"/>
              </a:rPr>
              <a:t/>
            </a:r>
            <a:br>
              <a:rPr lang="en-US" sz="3200" dirty="0" smtClean="0">
                <a:solidFill>
                  <a:schemeClr val="accent1">
                    <a:lumMod val="50000"/>
                  </a:schemeClr>
                </a:solidFill>
                <a:cs typeface="mohammad bold art 1" pitchFamily="2" charset="-78"/>
              </a:rPr>
            </a:br>
            <a:r>
              <a:rPr lang="ar-KW" sz="2200" dirty="0" smtClean="0">
                <a:solidFill>
                  <a:schemeClr val="accent1">
                    <a:lumMod val="50000"/>
                  </a:schemeClr>
                </a:solidFill>
                <a:latin typeface="+mn-lt"/>
                <a:ea typeface="+mn-ea"/>
                <a:cs typeface="mohammad bold art 1" pitchFamily="2" charset="-78"/>
              </a:rPr>
              <a:t>تسجيل </a:t>
            </a:r>
            <a:r>
              <a:rPr lang="ar-KW" sz="2200" dirty="0">
                <a:solidFill>
                  <a:schemeClr val="accent1">
                    <a:lumMod val="50000"/>
                  </a:schemeClr>
                </a:solidFill>
                <a:latin typeface="+mn-lt"/>
                <a:ea typeface="+mn-ea"/>
                <a:cs typeface="mohammad bold art 1" pitchFamily="2" charset="-78"/>
              </a:rPr>
              <a:t>صانع </a:t>
            </a:r>
            <a:r>
              <a:rPr lang="ar-KW" sz="2200" dirty="0" smtClean="0">
                <a:solidFill>
                  <a:schemeClr val="accent1">
                    <a:lumMod val="50000"/>
                  </a:schemeClr>
                </a:solidFill>
                <a:latin typeface="+mn-lt"/>
                <a:ea typeface="+mn-ea"/>
                <a:cs typeface="mohammad bold art 1" pitchFamily="2" charset="-78"/>
              </a:rPr>
              <a:t>السوق - يتبع</a:t>
            </a: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endParaRPr lang="en-US" sz="3200" dirty="0">
              <a:solidFill>
                <a:schemeClr val="tx2"/>
              </a:solidFill>
            </a:endParaRPr>
          </a:p>
        </p:txBody>
      </p:sp>
      <p:sp>
        <p:nvSpPr>
          <p:cNvPr id="3" name="Content Placeholder 2"/>
          <p:cNvSpPr>
            <a:spLocks noGrp="1"/>
          </p:cNvSpPr>
          <p:nvPr>
            <p:ph idx="1"/>
          </p:nvPr>
        </p:nvSpPr>
        <p:spPr>
          <a:xfrm>
            <a:off x="457200" y="1600204"/>
            <a:ext cx="8229600" cy="4525963"/>
          </a:xfrm>
        </p:spPr>
        <p:txBody>
          <a:bodyPr>
            <a:normAutofit/>
          </a:bodyPr>
          <a:lstStyle/>
          <a:p>
            <a:pPr marL="0" indent="0" algn="just" rtl="1">
              <a:lnSpc>
                <a:spcPct val="150000"/>
              </a:lnSpc>
              <a:spcBef>
                <a:spcPts val="0"/>
              </a:spcBef>
              <a:buNone/>
            </a:pPr>
            <a:r>
              <a:rPr lang="ar-KW" sz="1900" dirty="0">
                <a:solidFill>
                  <a:srgbClr val="4F81BD">
                    <a:lumMod val="50000"/>
                  </a:srgbClr>
                </a:solidFill>
                <a:latin typeface="Modern No. 20" panose="02070704070505020303" pitchFamily="18" charset="0"/>
                <a:ea typeface="Calibri" panose="020F0502020204030204" pitchFamily="34" charset="0"/>
                <a:cs typeface="mohammad bold art 1" pitchFamily="2" charset="-78"/>
              </a:rPr>
              <a:t>مادة 1-41-2</a:t>
            </a:r>
            <a:endParaRPr lang="en-US" sz="1900" dirty="0">
              <a:solidFill>
                <a:srgbClr val="4F81BD">
                  <a:lumMod val="50000"/>
                </a:srgbClr>
              </a:solidFill>
              <a:latin typeface="Modern No. 20" panose="02070704070505020303" pitchFamily="18" charset="0"/>
              <a:ea typeface="Calibri" panose="020F0502020204030204" pitchFamily="34" charset="0"/>
              <a:cs typeface="mohammad bold art 1" pitchFamily="2" charset="-78"/>
            </a:endParaRPr>
          </a:p>
          <a:p>
            <a:pPr marL="0" indent="0" algn="just" rtl="1">
              <a:lnSpc>
                <a:spcPct val="150000"/>
              </a:lnSpc>
              <a:spcBef>
                <a:spcPts val="0"/>
              </a:spcBef>
              <a:buNone/>
            </a:pPr>
            <a:r>
              <a:rPr lang="ar-SA" sz="1900" dirty="0" smtClean="0">
                <a:solidFill>
                  <a:srgbClr val="4F81BD">
                    <a:lumMod val="50000"/>
                  </a:srgbClr>
                </a:solidFill>
                <a:latin typeface="Modern No. 20" panose="02070704070505020303" pitchFamily="18" charset="0"/>
                <a:ea typeface="Calibri" panose="020F0502020204030204" pitchFamily="34" charset="0"/>
                <a:cs typeface="mohammad bold art 1" pitchFamily="2" charset="-78"/>
              </a:rPr>
              <a:t>يجب </a:t>
            </a:r>
            <a:r>
              <a:rPr lang="ar-SA" sz="1900" dirty="0">
                <a:solidFill>
                  <a:srgbClr val="4F81BD">
                    <a:lumMod val="50000"/>
                  </a:srgbClr>
                </a:solidFill>
                <a:latin typeface="Modern No. 20" panose="02070704070505020303" pitchFamily="18" charset="0"/>
                <a:ea typeface="Calibri" panose="020F0502020204030204" pitchFamily="34" charset="0"/>
                <a:cs typeface="mohammad bold art 1" pitchFamily="2" charset="-78"/>
              </a:rPr>
              <a:t>على صانع السوق الإفصاح في البورصة عن تسجيله لمزاولة نشاطه على ورقة </a:t>
            </a:r>
            <a:r>
              <a:rPr lang="ar-SA" sz="1900" dirty="0" smtClean="0">
                <a:solidFill>
                  <a:srgbClr val="4F81BD">
                    <a:lumMod val="50000"/>
                  </a:srgbClr>
                </a:solidFill>
                <a:latin typeface="Modern No. 20" panose="02070704070505020303" pitchFamily="18" charset="0"/>
                <a:ea typeface="Calibri" panose="020F0502020204030204" pitchFamily="34" charset="0"/>
                <a:cs typeface="mohammad bold art 1" pitchFamily="2" charset="-78"/>
              </a:rPr>
              <a:t>مالية</a:t>
            </a:r>
            <a:r>
              <a:rPr lang="ar-KW" sz="1900" dirty="0" smtClean="0">
                <a:solidFill>
                  <a:srgbClr val="4F81BD">
                    <a:lumMod val="50000"/>
                  </a:srgbClr>
                </a:solidFill>
                <a:latin typeface="Modern No. 20" panose="02070704070505020303" pitchFamily="18" charset="0"/>
                <a:ea typeface="Calibri" panose="020F0502020204030204" pitchFamily="34" charset="0"/>
                <a:cs typeface="mohammad bold art 1" pitchFamily="2" charset="-78"/>
              </a:rPr>
              <a:t>، </a:t>
            </a:r>
            <a:r>
              <a:rPr lang="ar-KW" sz="1900" dirty="0">
                <a:solidFill>
                  <a:srgbClr val="4F81BD">
                    <a:lumMod val="50000"/>
                  </a:srgbClr>
                </a:solidFill>
                <a:latin typeface="Modern No. 20" panose="02070704070505020303" pitchFamily="18" charset="0"/>
                <a:ea typeface="Calibri" panose="020F0502020204030204" pitchFamily="34" charset="0"/>
                <a:cs typeface="mohammad bold art 1" pitchFamily="2" charset="-78"/>
              </a:rPr>
              <a:t>وذلك بمجرد صدور موافقة الهيئة على ذلك</a:t>
            </a:r>
            <a:r>
              <a:rPr lang="ar-KW" sz="1900" dirty="0" smtClean="0">
                <a:solidFill>
                  <a:srgbClr val="4F81BD">
                    <a:lumMod val="50000"/>
                  </a:srgbClr>
                </a:solidFill>
                <a:latin typeface="Modern No. 20" panose="02070704070505020303" pitchFamily="18" charset="0"/>
                <a:ea typeface="Calibri" panose="020F0502020204030204" pitchFamily="34" charset="0"/>
                <a:cs typeface="mohammad bold art 1" pitchFamily="2" charset="-78"/>
              </a:rPr>
              <a:t>.</a:t>
            </a:r>
            <a:endParaRPr lang="en-US" sz="1900" dirty="0">
              <a:solidFill>
                <a:srgbClr val="4F81BD">
                  <a:lumMod val="50000"/>
                </a:srgbClr>
              </a:solidFill>
              <a:latin typeface="Modern No. 20" panose="02070704070505020303" pitchFamily="18" charset="0"/>
              <a:ea typeface="Calibri" panose="020F0502020204030204" pitchFamily="34" charset="0"/>
              <a:cs typeface="mohammad bold art 1" pitchFamily="2" charset="-78"/>
            </a:endParaRPr>
          </a:p>
          <a:p>
            <a:pPr marL="0" indent="0" algn="just" rtl="1">
              <a:lnSpc>
                <a:spcPct val="150000"/>
              </a:lnSpc>
              <a:spcBef>
                <a:spcPts val="0"/>
              </a:spcBef>
              <a:buNone/>
            </a:pPr>
            <a:endParaRPr lang="ar-KW" sz="1900" dirty="0" smtClean="0">
              <a:solidFill>
                <a:srgbClr val="4F81BD">
                  <a:lumMod val="50000"/>
                </a:srgbClr>
              </a:solidFill>
              <a:latin typeface="Modern No. 20" panose="02070704070505020303" pitchFamily="18" charset="0"/>
              <a:ea typeface="Calibri" panose="020F0502020204030204" pitchFamily="34" charset="0"/>
              <a:cs typeface="mohammad bold art 1" pitchFamily="2" charset="-78"/>
            </a:endParaRPr>
          </a:p>
          <a:p>
            <a:pPr marL="0" indent="0" algn="just" rtl="1">
              <a:lnSpc>
                <a:spcPct val="150000"/>
              </a:lnSpc>
              <a:spcBef>
                <a:spcPts val="0"/>
              </a:spcBef>
              <a:buNone/>
            </a:pPr>
            <a:r>
              <a:rPr lang="ar-KW" sz="1900" dirty="0" smtClean="0">
                <a:solidFill>
                  <a:srgbClr val="4F81BD">
                    <a:lumMod val="50000"/>
                  </a:srgbClr>
                </a:solidFill>
                <a:latin typeface="Modern No. 20" panose="02070704070505020303" pitchFamily="18" charset="0"/>
                <a:ea typeface="Calibri" panose="020F0502020204030204" pitchFamily="34" charset="0"/>
                <a:cs typeface="mohammad bold art 1" pitchFamily="2" charset="-78"/>
              </a:rPr>
              <a:t>مادة </a:t>
            </a:r>
            <a:r>
              <a:rPr lang="ar-KW" sz="1900" dirty="0">
                <a:solidFill>
                  <a:srgbClr val="4F81BD">
                    <a:lumMod val="50000"/>
                  </a:srgbClr>
                </a:solidFill>
                <a:latin typeface="Modern No. 20" panose="02070704070505020303" pitchFamily="18" charset="0"/>
                <a:ea typeface="Calibri" panose="020F0502020204030204" pitchFamily="34" charset="0"/>
                <a:cs typeface="mohammad bold art 1" pitchFamily="2" charset="-78"/>
              </a:rPr>
              <a:t>1-41-3</a:t>
            </a:r>
          </a:p>
          <a:p>
            <a:pPr marL="0" indent="0" algn="just" rtl="1">
              <a:lnSpc>
                <a:spcPct val="150000"/>
              </a:lnSpc>
              <a:spcBef>
                <a:spcPts val="0"/>
              </a:spcBef>
              <a:buNone/>
            </a:pPr>
            <a:r>
              <a:rPr lang="ar-KW" sz="1900" dirty="0" smtClean="0">
                <a:solidFill>
                  <a:srgbClr val="4F81BD">
                    <a:lumMod val="50000"/>
                  </a:srgbClr>
                </a:solidFill>
                <a:latin typeface="Modern No. 20" panose="02070704070505020303" pitchFamily="18" charset="0"/>
                <a:ea typeface="Calibri" panose="020F0502020204030204" pitchFamily="34" charset="0"/>
                <a:cs typeface="mohammad bold art 1" pitchFamily="2" charset="-78"/>
              </a:rPr>
              <a:t>يجوز </a:t>
            </a:r>
            <a:r>
              <a:rPr lang="ar-KW" sz="1900" dirty="0">
                <a:solidFill>
                  <a:srgbClr val="4F81BD">
                    <a:lumMod val="50000"/>
                  </a:srgbClr>
                </a:solidFill>
                <a:latin typeface="Modern No. 20" panose="02070704070505020303" pitchFamily="18" charset="0"/>
                <a:ea typeface="Calibri" panose="020F0502020204030204" pitchFamily="34" charset="0"/>
                <a:cs typeface="mohammad bold art 1" pitchFamily="2" charset="-78"/>
              </a:rPr>
              <a:t>تسجيل صانع السوق لمزاولة نشاطه على أكثر من ورقة مالية</a:t>
            </a:r>
            <a:r>
              <a:rPr lang="ar-KW" sz="1900" dirty="0" smtClean="0">
                <a:solidFill>
                  <a:srgbClr val="4F81BD">
                    <a:lumMod val="50000"/>
                  </a:srgbClr>
                </a:solidFill>
                <a:latin typeface="Modern No. 20" panose="02070704070505020303" pitchFamily="18" charset="0"/>
                <a:ea typeface="Calibri" panose="020F0502020204030204" pitchFamily="34" charset="0"/>
                <a:cs typeface="mohammad bold art 1" pitchFamily="2" charset="-78"/>
              </a:rPr>
              <a:t>.</a:t>
            </a:r>
            <a:endParaRPr lang="en-US" sz="1900" dirty="0" smtClean="0">
              <a:solidFill>
                <a:srgbClr val="4F81BD">
                  <a:lumMod val="50000"/>
                </a:srgbClr>
              </a:solidFill>
              <a:latin typeface="Modern No. 20" panose="02070704070505020303" pitchFamily="18" charset="0"/>
              <a:ea typeface="Calibri" panose="020F0502020204030204" pitchFamily="34" charset="0"/>
              <a:cs typeface="mohammad bold art 1" pitchFamily="2" charset="-78"/>
            </a:endParaRPr>
          </a:p>
          <a:p>
            <a:pPr marL="0" indent="0" algn="just" rtl="1">
              <a:lnSpc>
                <a:spcPct val="150000"/>
              </a:lnSpc>
              <a:spcBef>
                <a:spcPts val="0"/>
              </a:spcBef>
              <a:buNone/>
            </a:pPr>
            <a:endParaRPr lang="ar-KW" sz="1900" dirty="0" smtClean="0">
              <a:solidFill>
                <a:srgbClr val="4F81BD">
                  <a:lumMod val="50000"/>
                </a:srgbClr>
              </a:solidFill>
              <a:latin typeface="Modern No. 20" panose="02070704070505020303" pitchFamily="18" charset="0"/>
              <a:ea typeface="Calibri" panose="020F0502020204030204" pitchFamily="34" charset="0"/>
              <a:cs typeface="mohammad bold art 1" pitchFamily="2" charset="-78"/>
            </a:endParaRPr>
          </a:p>
          <a:p>
            <a:pPr marL="0" indent="0" algn="just" rtl="1">
              <a:lnSpc>
                <a:spcPct val="150000"/>
              </a:lnSpc>
              <a:spcBef>
                <a:spcPts val="0"/>
              </a:spcBef>
              <a:buNone/>
            </a:pPr>
            <a:r>
              <a:rPr lang="ar-KW" sz="1900" dirty="0" smtClean="0">
                <a:solidFill>
                  <a:srgbClr val="4F81BD">
                    <a:lumMod val="50000"/>
                  </a:srgbClr>
                </a:solidFill>
                <a:latin typeface="Modern No. 20" panose="02070704070505020303" pitchFamily="18" charset="0"/>
                <a:ea typeface="Calibri" panose="020F0502020204030204" pitchFamily="34" charset="0"/>
                <a:cs typeface="mohammad bold art 1" pitchFamily="2" charset="-78"/>
              </a:rPr>
              <a:t>مادة </a:t>
            </a:r>
            <a:r>
              <a:rPr lang="ar-KW" sz="1900" dirty="0">
                <a:solidFill>
                  <a:srgbClr val="4F81BD">
                    <a:lumMod val="50000"/>
                  </a:srgbClr>
                </a:solidFill>
                <a:latin typeface="Modern No. 20" panose="02070704070505020303" pitchFamily="18" charset="0"/>
                <a:ea typeface="Calibri" panose="020F0502020204030204" pitchFamily="34" charset="0"/>
                <a:cs typeface="mohammad bold art 1" pitchFamily="2" charset="-78"/>
              </a:rPr>
              <a:t>1-41-4</a:t>
            </a:r>
          </a:p>
          <a:p>
            <a:pPr marL="0" indent="0" algn="just" rtl="1">
              <a:lnSpc>
                <a:spcPct val="150000"/>
              </a:lnSpc>
              <a:spcBef>
                <a:spcPts val="0"/>
              </a:spcBef>
              <a:buNone/>
            </a:pPr>
            <a:r>
              <a:rPr lang="ar-KW" sz="1900" dirty="0" smtClean="0">
                <a:solidFill>
                  <a:srgbClr val="4F81BD">
                    <a:lumMod val="50000"/>
                  </a:srgbClr>
                </a:solidFill>
                <a:latin typeface="Modern No. 20" panose="02070704070505020303" pitchFamily="18" charset="0"/>
                <a:ea typeface="Calibri" panose="020F0502020204030204" pitchFamily="34" charset="0"/>
                <a:cs typeface="mohammad bold art 1" pitchFamily="2" charset="-78"/>
              </a:rPr>
              <a:t>يجوز </a:t>
            </a:r>
            <a:r>
              <a:rPr lang="ar-KW" sz="1900" dirty="0">
                <a:solidFill>
                  <a:srgbClr val="4F81BD">
                    <a:lumMod val="50000"/>
                  </a:srgbClr>
                </a:solidFill>
                <a:latin typeface="Modern No. 20" panose="02070704070505020303" pitchFamily="18" charset="0"/>
                <a:ea typeface="Calibri" panose="020F0502020204030204" pitchFamily="34" charset="0"/>
                <a:cs typeface="mohammad bold art 1" pitchFamily="2" charset="-78"/>
              </a:rPr>
              <a:t>للهيئة أن توافق على تسجيل أكثر من صانع سوق لمزاولة نشاطه على ورقة مالية واحدة.</a:t>
            </a:r>
          </a:p>
          <a:p>
            <a:pPr marL="0" marR="0" lvl="0" indent="0" algn="just" rtl="1">
              <a:lnSpc>
                <a:spcPct val="200000"/>
              </a:lnSpc>
              <a:spcBef>
                <a:spcPts val="0"/>
              </a:spcBef>
              <a:spcAft>
                <a:spcPts val="0"/>
              </a:spcAft>
              <a:buNone/>
            </a:pPr>
            <a:endParaRPr lang="ar-KW" sz="2800" dirty="0">
              <a:solidFill>
                <a:srgbClr val="FF0000"/>
              </a:solidFill>
              <a:latin typeface="Modern No. 20" panose="02070704070505020303" pitchFamily="18" charset="0"/>
              <a:ea typeface="Calibri" panose="020F0502020204030204"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10</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33686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397425"/>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1021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167298"/>
            <a:ext cx="2590800" cy="747102"/>
          </a:xfrm>
          <a:prstGeom prst="rect">
            <a:avLst/>
          </a:prstGeom>
        </p:spPr>
      </p:pic>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789544"/>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itle 1"/>
          <p:cNvSpPr txBox="1">
            <a:spLocks/>
          </p:cNvSpPr>
          <p:nvPr/>
        </p:nvSpPr>
        <p:spPr>
          <a:xfrm>
            <a:off x="3048000" y="167298"/>
            <a:ext cx="6062054" cy="97570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rtl="1"/>
            <a:endParaRPr lang="en-US" sz="2800" dirty="0">
              <a:solidFill>
                <a:schemeClr val="tx2">
                  <a:lumMod val="50000"/>
                </a:schemeClr>
              </a:solidFill>
            </a:endParaRPr>
          </a:p>
        </p:txBody>
      </p:sp>
      <p:pic>
        <p:nvPicPr>
          <p:cNvPr id="7"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28395" y="822292"/>
            <a:ext cx="5940339" cy="508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Content Placeholder 2"/>
          <p:cNvSpPr txBox="1">
            <a:spLocks/>
          </p:cNvSpPr>
          <p:nvPr/>
        </p:nvSpPr>
        <p:spPr>
          <a:xfrm>
            <a:off x="219659" y="1183334"/>
            <a:ext cx="8695741" cy="5293666"/>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r" rtl="1">
              <a:lnSpc>
                <a:spcPct val="150000"/>
              </a:lnSpc>
            </a:pPr>
            <a:endParaRPr lang="ar-KW" sz="2200" dirty="0" smtClean="0">
              <a:solidFill>
                <a:schemeClr val="accent1">
                  <a:lumMod val="50000"/>
                </a:schemeClr>
              </a:solidFill>
              <a:cs typeface="Mohammad Bold Art 2" pitchFamily="2" charset="-78"/>
            </a:endParaRPr>
          </a:p>
        </p:txBody>
      </p:sp>
      <p:sp>
        <p:nvSpPr>
          <p:cNvPr id="5" name="Rectangle 4"/>
          <p:cNvSpPr/>
          <p:nvPr/>
        </p:nvSpPr>
        <p:spPr>
          <a:xfrm>
            <a:off x="452730" y="2552894"/>
            <a:ext cx="8238541" cy="954107"/>
          </a:xfrm>
          <a:prstGeom prst="rect">
            <a:avLst/>
          </a:prstGeom>
        </p:spPr>
        <p:txBody>
          <a:bodyPr wrap="square">
            <a:spAutoFit/>
          </a:bodyPr>
          <a:lstStyle/>
          <a:p>
            <a:pPr marR="0" lvl="0" algn="ctr" rtl="1">
              <a:lnSpc>
                <a:spcPct val="200000"/>
              </a:lnSpc>
              <a:spcBef>
                <a:spcPts val="0"/>
              </a:spcBef>
              <a:spcAft>
                <a:spcPts val="0"/>
              </a:spcAft>
            </a:pPr>
            <a:r>
              <a:rPr lang="ar-KW" sz="28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دور البورصة</a:t>
            </a:r>
            <a:endParaRPr lang="en-US" sz="2800" dirty="0">
              <a:solidFill>
                <a:schemeClr val="accent1">
                  <a:lumMod val="50000"/>
                </a:schemeClr>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8" name="Slide Number Placeholder 7"/>
          <p:cNvSpPr>
            <a:spLocks noGrp="1"/>
          </p:cNvSpPr>
          <p:nvPr>
            <p:ph type="sldNum" sz="quarter" idx="12"/>
          </p:nvPr>
        </p:nvSpPr>
        <p:spPr/>
        <p:txBody>
          <a:bodyPr/>
          <a:lstStyle/>
          <a:p>
            <a:fld id="{F9836BBA-1BD7-4313-BE0D-A1F9E859EC5C}" type="slidenum">
              <a:rPr lang="en-US" smtClean="0"/>
              <a:t>11</a:t>
            </a:fld>
            <a:endParaRPr lang="en-US" dirty="0"/>
          </a:p>
        </p:txBody>
      </p:sp>
    </p:spTree>
    <p:extLst>
      <p:ext uri="{BB962C8B-B14F-4D97-AF65-F5344CB8AC3E}">
        <p14:creationId xmlns:p14="http://schemas.microsoft.com/office/powerpoint/2010/main" val="6998168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89835" y="700793"/>
            <a:ext cx="5554961" cy="724942"/>
          </a:xfrm>
        </p:spPr>
        <p:txBody>
          <a:bodyPr>
            <a:noAutofit/>
          </a:bodyPr>
          <a:lstStyle/>
          <a:p>
            <a:pPr algn="r" rtl="1"/>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2200" dirty="0">
                <a:solidFill>
                  <a:schemeClr val="accent1">
                    <a:lumMod val="50000"/>
                  </a:schemeClr>
                </a:solidFill>
                <a:latin typeface="+mn-lt"/>
                <a:ea typeface="+mn-ea"/>
                <a:cs typeface="mohammad bold art 1" pitchFamily="2" charset="-78"/>
              </a:rPr>
              <a:t>دور البورصة</a:t>
            </a: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endParaRPr lang="en-US" sz="3200" dirty="0">
              <a:solidFill>
                <a:schemeClr val="tx2"/>
              </a:solidFill>
            </a:endParaRPr>
          </a:p>
        </p:txBody>
      </p:sp>
      <p:sp>
        <p:nvSpPr>
          <p:cNvPr id="3" name="Content Placeholder 2"/>
          <p:cNvSpPr>
            <a:spLocks noGrp="1"/>
          </p:cNvSpPr>
          <p:nvPr>
            <p:ph idx="1"/>
          </p:nvPr>
        </p:nvSpPr>
        <p:spPr>
          <a:xfrm>
            <a:off x="457200" y="1600204"/>
            <a:ext cx="8229600" cy="4525963"/>
          </a:xfrm>
        </p:spPr>
        <p:txBody>
          <a:bodyPr>
            <a:normAutofit/>
          </a:bodyPr>
          <a:lstStyle/>
          <a:p>
            <a:pPr marL="0" indent="0" algn="just" rtl="1">
              <a:lnSpc>
                <a:spcPct val="150000"/>
              </a:lnSpc>
              <a:spcBef>
                <a:spcPts val="0"/>
              </a:spcBef>
              <a:buNone/>
            </a:pPr>
            <a:r>
              <a:rPr lang="ar-KW" sz="1900" dirty="0" smtClean="0">
                <a:solidFill>
                  <a:srgbClr val="4F81BD">
                    <a:lumMod val="50000"/>
                  </a:srgbClr>
                </a:solidFill>
                <a:latin typeface="Modern No. 20" panose="02070704070505020303" pitchFamily="18" charset="0"/>
                <a:ea typeface="Calibri" panose="020F0502020204030204" pitchFamily="34" charset="0"/>
                <a:cs typeface="mohammad bold art 1" pitchFamily="2" charset="-78"/>
              </a:rPr>
              <a:t>مادة 1-41-5</a:t>
            </a:r>
            <a:endParaRPr lang="en-US" sz="1900" dirty="0" smtClean="0">
              <a:solidFill>
                <a:srgbClr val="4F81BD">
                  <a:lumMod val="50000"/>
                </a:srgbClr>
              </a:solidFill>
              <a:latin typeface="Modern No. 20" panose="02070704070505020303" pitchFamily="18" charset="0"/>
              <a:ea typeface="Calibri" panose="020F0502020204030204" pitchFamily="34" charset="0"/>
              <a:cs typeface="mohammad bold art 1" pitchFamily="2" charset="-78"/>
            </a:endParaRPr>
          </a:p>
          <a:p>
            <a:pPr marL="0" indent="0" algn="just" rtl="1">
              <a:lnSpc>
                <a:spcPct val="150000"/>
              </a:lnSpc>
              <a:spcBef>
                <a:spcPts val="0"/>
              </a:spcBef>
              <a:buNone/>
            </a:pPr>
            <a:r>
              <a:rPr lang="ar-KW" sz="1900" dirty="0" smtClean="0">
                <a:solidFill>
                  <a:srgbClr val="4F81BD">
                    <a:lumMod val="50000"/>
                  </a:srgbClr>
                </a:solidFill>
                <a:latin typeface="Modern No. 20" panose="02070704070505020303" pitchFamily="18" charset="0"/>
                <a:ea typeface="Calibri" panose="020F0502020204030204" pitchFamily="34" charset="0"/>
                <a:cs typeface="mohammad bold art 1" pitchFamily="2" charset="-78"/>
              </a:rPr>
              <a:t>تضع البورصة</a:t>
            </a:r>
            <a:r>
              <a:rPr lang="en-US" sz="1900" dirty="0" smtClean="0">
                <a:solidFill>
                  <a:srgbClr val="4F81BD">
                    <a:lumMod val="50000"/>
                  </a:srgbClr>
                </a:solidFill>
                <a:latin typeface="Modern No. 20" panose="02070704070505020303" pitchFamily="18" charset="0"/>
                <a:ea typeface="Calibri" panose="020F0502020204030204" pitchFamily="34" charset="0"/>
                <a:cs typeface="mohammad bold art 1" pitchFamily="2" charset="-78"/>
              </a:rPr>
              <a:t>-</a:t>
            </a:r>
            <a:r>
              <a:rPr lang="ar-KW" sz="1900" dirty="0">
                <a:solidFill>
                  <a:srgbClr val="4F81BD">
                    <a:lumMod val="50000"/>
                  </a:srgbClr>
                </a:solidFill>
                <a:latin typeface="Modern No. 20" panose="02070704070505020303" pitchFamily="18" charset="0"/>
                <a:ea typeface="Calibri" panose="020F0502020204030204" pitchFamily="34" charset="0"/>
                <a:cs typeface="mohammad bold art 1" pitchFamily="2" charset="-78"/>
              </a:rPr>
              <a:t> بعد موافقة </a:t>
            </a:r>
            <a:r>
              <a:rPr lang="ar-KW" sz="1900" dirty="0" smtClean="0">
                <a:solidFill>
                  <a:srgbClr val="4F81BD">
                    <a:lumMod val="50000"/>
                  </a:srgbClr>
                </a:solidFill>
                <a:latin typeface="Modern No. 20" panose="02070704070505020303" pitchFamily="18" charset="0"/>
                <a:ea typeface="Calibri" panose="020F0502020204030204" pitchFamily="34" charset="0"/>
                <a:cs typeface="mohammad bold art 1" pitchFamily="2" charset="-78"/>
              </a:rPr>
              <a:t>الهيئة</a:t>
            </a:r>
            <a:r>
              <a:rPr lang="en-US" sz="1900" dirty="0" smtClean="0">
                <a:solidFill>
                  <a:srgbClr val="4F81BD">
                    <a:lumMod val="50000"/>
                  </a:srgbClr>
                </a:solidFill>
                <a:latin typeface="Modern No. 20" panose="02070704070505020303" pitchFamily="18" charset="0"/>
                <a:ea typeface="Calibri" panose="020F0502020204030204" pitchFamily="34" charset="0"/>
                <a:cs typeface="mohammad bold art 1" pitchFamily="2" charset="-78"/>
              </a:rPr>
              <a:t>-</a:t>
            </a:r>
            <a:r>
              <a:rPr lang="ar-KW" sz="1900" dirty="0" smtClean="0">
                <a:solidFill>
                  <a:srgbClr val="4F81BD">
                    <a:lumMod val="50000"/>
                  </a:srgbClr>
                </a:solidFill>
                <a:latin typeface="Modern No. 20" panose="02070704070505020303" pitchFamily="18" charset="0"/>
                <a:ea typeface="Calibri" panose="020F0502020204030204" pitchFamily="34" charset="0"/>
                <a:cs typeface="mohammad bold art 1" pitchFamily="2" charset="-78"/>
              </a:rPr>
              <a:t> </a:t>
            </a:r>
            <a:r>
              <a:rPr lang="ar-KW" sz="1900" dirty="0">
                <a:solidFill>
                  <a:srgbClr val="4F81BD">
                    <a:lumMod val="50000"/>
                  </a:srgbClr>
                </a:solidFill>
                <a:latin typeface="Modern No. 20" panose="02070704070505020303" pitchFamily="18" charset="0"/>
                <a:ea typeface="Calibri" panose="020F0502020204030204" pitchFamily="34" charset="0"/>
                <a:cs typeface="mohammad bold art 1" pitchFamily="2" charset="-78"/>
              </a:rPr>
              <a:t>الإجراءات والضوابط التفصيلية لتنظيم نشاط صانع السوق بما لا يخالف الأحكام والضوابط الواردة في هذا </a:t>
            </a:r>
            <a:r>
              <a:rPr lang="ar-KW" sz="1900" dirty="0" smtClean="0">
                <a:solidFill>
                  <a:srgbClr val="4F81BD">
                    <a:lumMod val="50000"/>
                  </a:srgbClr>
                </a:solidFill>
                <a:latin typeface="Modern No. 20" panose="02070704070505020303" pitchFamily="18" charset="0"/>
                <a:ea typeface="Calibri" panose="020F0502020204030204" pitchFamily="34" charset="0"/>
                <a:cs typeface="mohammad bold art 1" pitchFamily="2" charset="-78"/>
              </a:rPr>
              <a:t>الفصل.</a:t>
            </a:r>
            <a:endParaRPr lang="ar-KW" sz="1900" dirty="0">
              <a:solidFill>
                <a:srgbClr val="4F81BD">
                  <a:lumMod val="50000"/>
                </a:srgbClr>
              </a:solidFill>
              <a:latin typeface="Modern No. 20" panose="02070704070505020303" pitchFamily="18" charset="0"/>
              <a:ea typeface="Calibri" panose="020F0502020204030204" pitchFamily="34" charset="0"/>
              <a:cs typeface="mohammad bold art 1" pitchFamily="2" charset="-78"/>
            </a:endParaRPr>
          </a:p>
          <a:p>
            <a:pPr marL="0" indent="0" algn="just" rtl="1">
              <a:lnSpc>
                <a:spcPct val="150000"/>
              </a:lnSpc>
              <a:spcBef>
                <a:spcPts val="0"/>
              </a:spcBef>
              <a:buNone/>
            </a:pPr>
            <a:endParaRPr lang="ar-KW" sz="1900" dirty="0" smtClean="0">
              <a:solidFill>
                <a:srgbClr val="4F81BD">
                  <a:lumMod val="50000"/>
                </a:srgbClr>
              </a:solidFill>
              <a:latin typeface="Modern No. 20" panose="02070704070505020303" pitchFamily="18" charset="0"/>
              <a:ea typeface="Calibri" panose="020F0502020204030204" pitchFamily="34" charset="0"/>
              <a:cs typeface="mohammad bold art 1" pitchFamily="2" charset="-78"/>
            </a:endParaRPr>
          </a:p>
          <a:p>
            <a:pPr marL="0" indent="0" algn="just" rtl="1">
              <a:lnSpc>
                <a:spcPct val="150000"/>
              </a:lnSpc>
              <a:spcBef>
                <a:spcPts val="0"/>
              </a:spcBef>
              <a:buNone/>
            </a:pPr>
            <a:r>
              <a:rPr lang="ar-KW" sz="1900" dirty="0" smtClean="0">
                <a:solidFill>
                  <a:srgbClr val="4F81BD">
                    <a:lumMod val="50000"/>
                  </a:srgbClr>
                </a:solidFill>
                <a:latin typeface="Modern No. 20" panose="02070704070505020303" pitchFamily="18" charset="0"/>
                <a:ea typeface="Calibri" panose="020F0502020204030204" pitchFamily="34" charset="0"/>
                <a:cs typeface="mohammad bold art 1" pitchFamily="2" charset="-78"/>
              </a:rPr>
              <a:t>مادة </a:t>
            </a:r>
            <a:r>
              <a:rPr lang="ar-KW" sz="1900" dirty="0">
                <a:solidFill>
                  <a:srgbClr val="4F81BD">
                    <a:lumMod val="50000"/>
                  </a:srgbClr>
                </a:solidFill>
                <a:latin typeface="Modern No. 20" panose="02070704070505020303" pitchFamily="18" charset="0"/>
                <a:ea typeface="Calibri" panose="020F0502020204030204" pitchFamily="34" charset="0"/>
                <a:cs typeface="mohammad bold art 1" pitchFamily="2" charset="-78"/>
              </a:rPr>
              <a:t>1-41-6</a:t>
            </a:r>
          </a:p>
          <a:p>
            <a:pPr marL="0" indent="0" algn="just" rtl="1">
              <a:lnSpc>
                <a:spcPct val="150000"/>
              </a:lnSpc>
              <a:spcBef>
                <a:spcPts val="0"/>
              </a:spcBef>
              <a:buNone/>
            </a:pPr>
            <a:r>
              <a:rPr lang="ar-KW" sz="1900" dirty="0" smtClean="0">
                <a:solidFill>
                  <a:srgbClr val="4F81BD">
                    <a:lumMod val="50000"/>
                  </a:srgbClr>
                </a:solidFill>
                <a:latin typeface="Modern No. 20" panose="02070704070505020303" pitchFamily="18" charset="0"/>
                <a:ea typeface="Calibri" panose="020F0502020204030204" pitchFamily="34" charset="0"/>
                <a:cs typeface="mohammad bold art 1" pitchFamily="2" charset="-78"/>
              </a:rPr>
              <a:t>يقوم </a:t>
            </a:r>
            <a:r>
              <a:rPr lang="ar-KW" sz="1900" dirty="0">
                <a:solidFill>
                  <a:srgbClr val="4F81BD">
                    <a:lumMod val="50000"/>
                  </a:srgbClr>
                </a:solidFill>
                <a:latin typeface="Modern No. 20" panose="02070704070505020303" pitchFamily="18" charset="0"/>
                <a:ea typeface="Calibri" panose="020F0502020204030204" pitchFamily="34" charset="0"/>
                <a:cs typeface="mohammad bold art 1" pitchFamily="2" charset="-78"/>
              </a:rPr>
              <a:t>صانع السوق بإبرام اتفاقية مع البورصة لتحدد تفاصيل حقوق والتزامات صانع السوق وضوابط عمله.</a:t>
            </a:r>
          </a:p>
          <a:p>
            <a:pPr marL="0" indent="0" algn="just" rtl="1">
              <a:lnSpc>
                <a:spcPct val="200000"/>
              </a:lnSpc>
              <a:spcBef>
                <a:spcPts val="0"/>
              </a:spcBef>
              <a:buNone/>
            </a:pPr>
            <a:endParaRPr lang="ar-KW" sz="2800" dirty="0">
              <a:solidFill>
                <a:srgbClr val="FF0000"/>
              </a:solidFill>
              <a:latin typeface="Modern No. 20" panose="02070704070505020303" pitchFamily="18" charset="0"/>
              <a:ea typeface="Calibri" panose="020F0502020204030204"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33686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397425"/>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179154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167298"/>
            <a:ext cx="2590800" cy="747102"/>
          </a:xfrm>
          <a:prstGeom prst="rect">
            <a:avLst/>
          </a:prstGeom>
        </p:spPr>
      </p:pic>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789544"/>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itle 1"/>
          <p:cNvSpPr txBox="1">
            <a:spLocks/>
          </p:cNvSpPr>
          <p:nvPr/>
        </p:nvSpPr>
        <p:spPr>
          <a:xfrm>
            <a:off x="3048000" y="167298"/>
            <a:ext cx="6062054" cy="97570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rtl="1"/>
            <a:endParaRPr lang="en-US" sz="2800" dirty="0">
              <a:solidFill>
                <a:schemeClr val="tx2">
                  <a:lumMod val="50000"/>
                </a:schemeClr>
              </a:solidFill>
            </a:endParaRPr>
          </a:p>
        </p:txBody>
      </p:sp>
      <p:pic>
        <p:nvPicPr>
          <p:cNvPr id="7"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28395" y="822292"/>
            <a:ext cx="5940339" cy="508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Content Placeholder 2"/>
          <p:cNvSpPr txBox="1">
            <a:spLocks/>
          </p:cNvSpPr>
          <p:nvPr/>
        </p:nvSpPr>
        <p:spPr>
          <a:xfrm>
            <a:off x="219659" y="1183334"/>
            <a:ext cx="8695741" cy="5293666"/>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r" rtl="1">
              <a:lnSpc>
                <a:spcPct val="150000"/>
              </a:lnSpc>
            </a:pPr>
            <a:endParaRPr lang="ar-KW" sz="2200" dirty="0" smtClean="0">
              <a:solidFill>
                <a:schemeClr val="accent1">
                  <a:lumMod val="50000"/>
                </a:schemeClr>
              </a:solidFill>
              <a:cs typeface="Mohammad Bold Art 2" pitchFamily="2" charset="-78"/>
            </a:endParaRPr>
          </a:p>
        </p:txBody>
      </p:sp>
      <p:sp>
        <p:nvSpPr>
          <p:cNvPr id="5" name="Rectangle 4"/>
          <p:cNvSpPr/>
          <p:nvPr/>
        </p:nvSpPr>
        <p:spPr>
          <a:xfrm>
            <a:off x="452730" y="2552894"/>
            <a:ext cx="8238541" cy="954107"/>
          </a:xfrm>
          <a:prstGeom prst="rect">
            <a:avLst/>
          </a:prstGeom>
        </p:spPr>
        <p:txBody>
          <a:bodyPr wrap="square">
            <a:spAutoFit/>
          </a:bodyPr>
          <a:lstStyle/>
          <a:p>
            <a:pPr marR="0" lvl="0" algn="ctr" rtl="1">
              <a:lnSpc>
                <a:spcPct val="200000"/>
              </a:lnSpc>
              <a:spcBef>
                <a:spcPts val="0"/>
              </a:spcBef>
              <a:spcAft>
                <a:spcPts val="0"/>
              </a:spcAft>
            </a:pPr>
            <a:r>
              <a:rPr lang="ar-KW" sz="28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ضوابط عمل صانع السوق </a:t>
            </a:r>
            <a:endParaRPr lang="en-US" sz="2800" dirty="0">
              <a:solidFill>
                <a:schemeClr val="accent1">
                  <a:lumMod val="50000"/>
                </a:schemeClr>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8" name="Slide Number Placeholder 7"/>
          <p:cNvSpPr>
            <a:spLocks noGrp="1"/>
          </p:cNvSpPr>
          <p:nvPr>
            <p:ph type="sldNum" sz="quarter" idx="12"/>
          </p:nvPr>
        </p:nvSpPr>
        <p:spPr/>
        <p:txBody>
          <a:bodyPr/>
          <a:lstStyle/>
          <a:p>
            <a:fld id="{F9836BBA-1BD7-4313-BE0D-A1F9E859EC5C}" type="slidenum">
              <a:rPr lang="en-US" smtClean="0"/>
              <a:t>13</a:t>
            </a:fld>
            <a:endParaRPr lang="en-US" dirty="0"/>
          </a:p>
        </p:txBody>
      </p:sp>
    </p:spTree>
    <p:extLst>
      <p:ext uri="{BB962C8B-B14F-4D97-AF65-F5344CB8AC3E}">
        <p14:creationId xmlns:p14="http://schemas.microsoft.com/office/powerpoint/2010/main" val="7027519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52428" y="692696"/>
            <a:ext cx="5554961" cy="724942"/>
          </a:xfrm>
        </p:spPr>
        <p:txBody>
          <a:bodyPr>
            <a:noAutofit/>
          </a:bodyPr>
          <a:lstStyle/>
          <a:p>
            <a:pPr algn="r" rtl="1"/>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2200" dirty="0">
                <a:solidFill>
                  <a:schemeClr val="accent1">
                    <a:lumMod val="50000"/>
                  </a:schemeClr>
                </a:solidFill>
                <a:latin typeface="+mn-lt"/>
                <a:ea typeface="+mn-ea"/>
                <a:cs typeface="mohammad bold art 1" pitchFamily="2" charset="-78"/>
              </a:rPr>
              <a:t>ضوابط عمل صانع السوق </a:t>
            </a: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endParaRPr lang="en-US" sz="3200" dirty="0">
              <a:solidFill>
                <a:schemeClr val="tx2"/>
              </a:solidFill>
            </a:endParaRPr>
          </a:p>
        </p:txBody>
      </p:sp>
      <p:sp>
        <p:nvSpPr>
          <p:cNvPr id="3" name="Content Placeholder 2"/>
          <p:cNvSpPr>
            <a:spLocks noGrp="1"/>
          </p:cNvSpPr>
          <p:nvPr>
            <p:ph idx="1"/>
          </p:nvPr>
        </p:nvSpPr>
        <p:spPr>
          <a:xfrm>
            <a:off x="457200" y="1417638"/>
            <a:ext cx="8229600" cy="4708529"/>
          </a:xfrm>
        </p:spPr>
        <p:txBody>
          <a:bodyPr>
            <a:noAutofit/>
          </a:bodyPr>
          <a:lstStyle/>
          <a:p>
            <a:pPr marL="0" indent="0" algn="r">
              <a:lnSpc>
                <a:spcPts val="3600"/>
              </a:lnSpc>
              <a:spcBef>
                <a:spcPts val="0"/>
              </a:spcBef>
              <a:buNone/>
            </a:pPr>
            <a:r>
              <a:rPr lang="en-US" sz="1900" dirty="0" smtClean="0">
                <a:solidFill>
                  <a:srgbClr val="4F81BD">
                    <a:lumMod val="50000"/>
                  </a:srgbClr>
                </a:solidFill>
                <a:latin typeface="Modern No. 20" panose="02070704070505020303" pitchFamily="18" charset="0"/>
                <a:ea typeface="Calibri" panose="020F0502020204030204" pitchFamily="34" charset="0"/>
                <a:cs typeface="mohammad bold art 1" pitchFamily="2" charset="-78"/>
              </a:rPr>
              <a:t>7-41-1</a:t>
            </a:r>
            <a:r>
              <a:rPr lang="ar-KW" sz="1900" dirty="0" smtClean="0">
                <a:solidFill>
                  <a:srgbClr val="4F81BD">
                    <a:lumMod val="50000"/>
                  </a:srgbClr>
                </a:solidFill>
                <a:latin typeface="Modern No. 20" panose="02070704070505020303" pitchFamily="18" charset="0"/>
                <a:ea typeface="Calibri" panose="020F0502020204030204" pitchFamily="34" charset="0"/>
                <a:cs typeface="mohammad bold art 1" pitchFamily="2" charset="-78"/>
              </a:rPr>
              <a:t>مادة </a:t>
            </a:r>
            <a:endParaRPr lang="en-US" sz="1900" dirty="0" smtClean="0">
              <a:solidFill>
                <a:srgbClr val="4F81BD">
                  <a:lumMod val="50000"/>
                </a:srgbClr>
              </a:solidFill>
              <a:latin typeface="Modern No. 20" panose="02070704070505020303" pitchFamily="18" charset="0"/>
              <a:ea typeface="Calibri" panose="020F0502020204030204" pitchFamily="34" charset="0"/>
              <a:cs typeface="mohammad bold art 1" pitchFamily="2" charset="-78"/>
            </a:endParaRPr>
          </a:p>
          <a:p>
            <a:pPr marL="0" indent="0" algn="just" rtl="1">
              <a:lnSpc>
                <a:spcPts val="3600"/>
              </a:lnSpc>
              <a:spcBef>
                <a:spcPts val="0"/>
              </a:spcBef>
              <a:buNone/>
            </a:pPr>
            <a:r>
              <a:rPr lang="ar-KW" sz="1900" dirty="0" smtClean="0">
                <a:solidFill>
                  <a:srgbClr val="4F81BD">
                    <a:lumMod val="50000"/>
                  </a:srgbClr>
                </a:solidFill>
                <a:latin typeface="Modern No. 20" panose="02070704070505020303" pitchFamily="18" charset="0"/>
                <a:ea typeface="Calibri" panose="020F0502020204030204" pitchFamily="34" charset="0"/>
                <a:cs typeface="mohammad bold art 1" pitchFamily="2" charset="-78"/>
              </a:rPr>
              <a:t>لا</a:t>
            </a:r>
            <a:r>
              <a:rPr lang="ar-KW" sz="1900" dirty="0" smtClean="0">
                <a:solidFill>
                  <a:prstClr val="black"/>
                </a:solidFill>
              </a:rPr>
              <a:t> </a:t>
            </a:r>
            <a:r>
              <a:rPr lang="ar-KW" sz="1900" dirty="0">
                <a:solidFill>
                  <a:srgbClr val="4F81BD">
                    <a:lumMod val="50000"/>
                  </a:srgbClr>
                </a:solidFill>
                <a:latin typeface="Modern No. 20" panose="02070704070505020303" pitchFamily="18" charset="0"/>
                <a:ea typeface="Calibri" panose="020F0502020204030204" pitchFamily="34" charset="0"/>
                <a:cs typeface="mohammad bold art 1" pitchFamily="2" charset="-78"/>
              </a:rPr>
              <a:t>يجوز استخدام أسهم الخزينة للشركة في عمليات صناعة السوق. </a:t>
            </a:r>
            <a:endParaRPr lang="en-US" sz="1900" dirty="0" smtClean="0">
              <a:solidFill>
                <a:srgbClr val="4F81BD">
                  <a:lumMod val="50000"/>
                </a:srgbClr>
              </a:solidFill>
              <a:latin typeface="Modern No. 20" panose="02070704070505020303" pitchFamily="18" charset="0"/>
              <a:ea typeface="Calibri" panose="020F0502020204030204" pitchFamily="34" charset="0"/>
              <a:cs typeface="mohammad bold art 1" pitchFamily="2" charset="-78"/>
            </a:endParaRPr>
          </a:p>
          <a:p>
            <a:pPr marL="0" indent="0" algn="just" rtl="1">
              <a:lnSpc>
                <a:spcPts val="3600"/>
              </a:lnSpc>
              <a:spcBef>
                <a:spcPts val="0"/>
              </a:spcBef>
              <a:buNone/>
            </a:pPr>
            <a:endParaRPr lang="ar-KW" sz="1900" dirty="0" smtClean="0">
              <a:solidFill>
                <a:srgbClr val="4F81BD">
                  <a:lumMod val="50000"/>
                </a:srgbClr>
              </a:solidFill>
              <a:latin typeface="Modern No. 20" panose="02070704070505020303" pitchFamily="18" charset="0"/>
              <a:ea typeface="Calibri" panose="020F0502020204030204" pitchFamily="34" charset="0"/>
              <a:cs typeface="mohammad bold art 1" pitchFamily="2" charset="-78"/>
            </a:endParaRPr>
          </a:p>
          <a:p>
            <a:pPr marL="0" indent="0" algn="r">
              <a:lnSpc>
                <a:spcPts val="3600"/>
              </a:lnSpc>
              <a:spcBef>
                <a:spcPts val="0"/>
              </a:spcBef>
              <a:buNone/>
            </a:pPr>
            <a:r>
              <a:rPr lang="en-US" sz="1900" dirty="0">
                <a:solidFill>
                  <a:srgbClr val="4F81BD">
                    <a:lumMod val="50000"/>
                  </a:srgbClr>
                </a:solidFill>
                <a:latin typeface="Modern No. 20" panose="02070704070505020303" pitchFamily="18" charset="0"/>
                <a:ea typeface="Calibri" panose="020F0502020204030204" pitchFamily="34" charset="0"/>
                <a:cs typeface="mohammad bold art 1" pitchFamily="2" charset="-78"/>
              </a:rPr>
              <a:t>8</a:t>
            </a:r>
            <a:r>
              <a:rPr lang="en-US" sz="1900" dirty="0" smtClean="0">
                <a:solidFill>
                  <a:srgbClr val="4F81BD">
                    <a:lumMod val="50000"/>
                  </a:srgbClr>
                </a:solidFill>
                <a:latin typeface="Modern No. 20" panose="02070704070505020303" pitchFamily="18" charset="0"/>
                <a:ea typeface="Calibri" panose="020F0502020204030204" pitchFamily="34" charset="0"/>
                <a:cs typeface="mohammad bold art 1" pitchFamily="2" charset="-78"/>
              </a:rPr>
              <a:t>-41-1</a:t>
            </a:r>
            <a:r>
              <a:rPr lang="ar-KW" sz="1900" dirty="0">
                <a:solidFill>
                  <a:srgbClr val="4F81BD">
                    <a:lumMod val="50000"/>
                  </a:srgbClr>
                </a:solidFill>
                <a:latin typeface="Modern No. 20" panose="02070704070505020303" pitchFamily="18" charset="0"/>
                <a:ea typeface="Calibri" panose="020F0502020204030204" pitchFamily="34" charset="0"/>
                <a:cs typeface="mohammad bold art 1" pitchFamily="2" charset="-78"/>
              </a:rPr>
              <a:t>مادة   </a:t>
            </a:r>
            <a:endParaRPr lang="en-US" sz="1900" dirty="0">
              <a:solidFill>
                <a:srgbClr val="4F81BD">
                  <a:lumMod val="50000"/>
                </a:srgbClr>
              </a:solidFill>
              <a:latin typeface="Modern No. 20" panose="02070704070505020303" pitchFamily="18" charset="0"/>
              <a:ea typeface="Calibri" panose="020F0502020204030204" pitchFamily="34" charset="0"/>
              <a:cs typeface="mohammad bold art 1" pitchFamily="2" charset="-78"/>
            </a:endParaRPr>
          </a:p>
          <a:p>
            <a:pPr marL="0" indent="0" algn="just" rtl="1">
              <a:lnSpc>
                <a:spcPts val="3600"/>
              </a:lnSpc>
              <a:spcBef>
                <a:spcPts val="0"/>
              </a:spcBef>
              <a:buNone/>
            </a:pPr>
            <a:r>
              <a:rPr lang="ar-KW" sz="1900" dirty="0">
                <a:solidFill>
                  <a:srgbClr val="4F81BD">
                    <a:lumMod val="50000"/>
                  </a:srgbClr>
                </a:solidFill>
                <a:latin typeface="Modern No. 20" panose="02070704070505020303" pitchFamily="18" charset="0"/>
                <a:ea typeface="Calibri" panose="020F0502020204030204" pitchFamily="34" charset="0"/>
                <a:cs typeface="mohammad bold art 1" pitchFamily="2" charset="-78"/>
              </a:rPr>
              <a:t>يعفى صانع السوق من الإفصاح عن المصالح وفقاً لأحكام الفصل الرابع من الكتاب العاشر (الإفصاح والشفافية</a:t>
            </a:r>
            <a:r>
              <a:rPr lang="ar-KW" sz="1900" dirty="0" smtClean="0">
                <a:solidFill>
                  <a:srgbClr val="4F81BD">
                    <a:lumMod val="50000"/>
                  </a:srgbClr>
                </a:solidFill>
                <a:latin typeface="Modern No. 20" panose="02070704070505020303" pitchFamily="18" charset="0"/>
                <a:ea typeface="Calibri" panose="020F0502020204030204" pitchFamily="34" charset="0"/>
                <a:cs typeface="mohammad bold art 1" pitchFamily="2" charset="-78"/>
              </a:rPr>
              <a:t>) عن </a:t>
            </a:r>
            <a:r>
              <a:rPr lang="ar-KW" sz="1900" dirty="0">
                <a:solidFill>
                  <a:srgbClr val="4F81BD">
                    <a:lumMod val="50000"/>
                  </a:srgbClr>
                </a:solidFill>
                <a:latin typeface="Modern No. 20" panose="02070704070505020303" pitchFamily="18" charset="0"/>
                <a:ea typeface="Calibri" panose="020F0502020204030204" pitchFamily="34" charset="0"/>
                <a:cs typeface="mohammad bold art 1" pitchFamily="2" charset="-78"/>
              </a:rPr>
              <a:t>الأسهم التي يحتفظ بها بهذه الصفة</a:t>
            </a:r>
            <a:r>
              <a:rPr lang="ar-KW" sz="1900" dirty="0" smtClean="0">
                <a:solidFill>
                  <a:srgbClr val="4F81BD">
                    <a:lumMod val="50000"/>
                  </a:srgbClr>
                </a:solidFill>
                <a:latin typeface="Modern No. 20" panose="02070704070505020303" pitchFamily="18" charset="0"/>
                <a:ea typeface="Calibri" panose="020F0502020204030204" pitchFamily="34" charset="0"/>
                <a:cs typeface="mohammad bold art 1" pitchFamily="2" charset="-78"/>
              </a:rPr>
              <a:t>،</a:t>
            </a:r>
            <a:r>
              <a:rPr lang="en-US" sz="1900" dirty="0" smtClean="0">
                <a:solidFill>
                  <a:srgbClr val="4F81BD">
                    <a:lumMod val="50000"/>
                  </a:srgbClr>
                </a:solidFill>
                <a:latin typeface="Modern No. 20" panose="02070704070505020303" pitchFamily="18" charset="0"/>
                <a:ea typeface="Calibri" panose="020F0502020204030204" pitchFamily="34" charset="0"/>
                <a:cs typeface="mohammad bold art 1" pitchFamily="2" charset="-78"/>
              </a:rPr>
              <a:t> </a:t>
            </a:r>
            <a:r>
              <a:rPr lang="ar-KW" sz="1900" dirty="0" smtClean="0">
                <a:solidFill>
                  <a:srgbClr val="4F81BD">
                    <a:lumMod val="50000"/>
                  </a:srgbClr>
                </a:solidFill>
                <a:latin typeface="Modern No. 20" panose="02070704070505020303" pitchFamily="18" charset="0"/>
                <a:ea typeface="Calibri" panose="020F0502020204030204" pitchFamily="34" charset="0"/>
                <a:cs typeface="mohammad bold art 1" pitchFamily="2" charset="-78"/>
              </a:rPr>
              <a:t>ويلتزم </a:t>
            </a:r>
            <a:r>
              <a:rPr lang="ar-KW" sz="1900" dirty="0">
                <a:solidFill>
                  <a:srgbClr val="4F81BD">
                    <a:lumMod val="50000"/>
                  </a:srgbClr>
                </a:solidFill>
                <a:latin typeface="Modern No. 20" panose="02070704070505020303" pitchFamily="18" charset="0"/>
                <a:ea typeface="Calibri" panose="020F0502020204030204" pitchFamily="34" charset="0"/>
                <a:cs typeface="mohammad bold art 1" pitchFamily="2" charset="-78"/>
              </a:rPr>
              <a:t>بالإفصاح إذا تجاوزت المصلحة التي تعود إليه نسبة 10% من رأس مال الشركة المدرجة، على أن يقوم بالإفصاح عن كل تغيير فوق هذه النسبة يتجاوز 1% من رأس مال الشركة المدرجة</a:t>
            </a:r>
            <a:r>
              <a:rPr lang="ar-KW" sz="1900" dirty="0" smtClean="0">
                <a:solidFill>
                  <a:srgbClr val="4F81BD">
                    <a:lumMod val="50000"/>
                  </a:srgbClr>
                </a:solidFill>
                <a:latin typeface="Modern No. 20" panose="02070704070505020303" pitchFamily="18" charset="0"/>
                <a:ea typeface="Calibri" panose="020F0502020204030204" pitchFamily="34" charset="0"/>
                <a:cs typeface="mohammad bold art 1" pitchFamily="2" charset="-78"/>
              </a:rPr>
              <a:t>. </a:t>
            </a:r>
            <a:endParaRPr lang="ar-KW" sz="1900" dirty="0"/>
          </a:p>
        </p:txBody>
      </p:sp>
      <p:sp>
        <p:nvSpPr>
          <p:cNvPr id="4" name="Slide Number Placeholder 3"/>
          <p:cNvSpPr>
            <a:spLocks noGrp="1"/>
          </p:cNvSpPr>
          <p:nvPr>
            <p:ph type="sldNum" sz="quarter" idx="12"/>
          </p:nvPr>
        </p:nvSpPr>
        <p:spPr/>
        <p:txBody>
          <a:bodyPr/>
          <a:lstStyle/>
          <a:p>
            <a:fld id="{2E51A151-84BD-4E71-B744-C440629F458B}" type="slidenum">
              <a:rPr lang="en-US" smtClean="0"/>
              <a:pPr/>
              <a:t>14</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33686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500" y="6258311"/>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397425"/>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361142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39" y="692696"/>
            <a:ext cx="5554961" cy="724942"/>
          </a:xfrm>
        </p:spPr>
        <p:txBody>
          <a:bodyPr>
            <a:noAutofit/>
          </a:bodyPr>
          <a:lstStyle/>
          <a:p>
            <a:pPr algn="r" rtl="1"/>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2200" dirty="0">
                <a:solidFill>
                  <a:schemeClr val="accent1">
                    <a:lumMod val="50000"/>
                  </a:schemeClr>
                </a:solidFill>
                <a:latin typeface="+mn-lt"/>
                <a:ea typeface="+mn-ea"/>
                <a:cs typeface="mohammad bold art 1" pitchFamily="2" charset="-78"/>
              </a:rPr>
              <a:t>ضوابط عمل صانع </a:t>
            </a:r>
            <a:r>
              <a:rPr lang="ar-KW" sz="2200" dirty="0" smtClean="0">
                <a:solidFill>
                  <a:schemeClr val="accent1">
                    <a:lumMod val="50000"/>
                  </a:schemeClr>
                </a:solidFill>
                <a:latin typeface="+mn-lt"/>
                <a:ea typeface="+mn-ea"/>
                <a:cs typeface="mohammad bold art 1" pitchFamily="2" charset="-78"/>
              </a:rPr>
              <a:t>السوق - يتبع </a:t>
            </a: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endParaRPr lang="en-US" sz="3200" dirty="0">
              <a:solidFill>
                <a:schemeClr val="tx2"/>
              </a:solidFill>
            </a:endParaRPr>
          </a:p>
        </p:txBody>
      </p:sp>
      <p:sp>
        <p:nvSpPr>
          <p:cNvPr id="3" name="Content Placeholder 2"/>
          <p:cNvSpPr>
            <a:spLocks noGrp="1"/>
          </p:cNvSpPr>
          <p:nvPr>
            <p:ph idx="1"/>
          </p:nvPr>
        </p:nvSpPr>
        <p:spPr>
          <a:xfrm>
            <a:off x="457200" y="1417638"/>
            <a:ext cx="8229600" cy="4708529"/>
          </a:xfrm>
        </p:spPr>
        <p:txBody>
          <a:bodyPr>
            <a:noAutofit/>
          </a:bodyPr>
          <a:lstStyle/>
          <a:p>
            <a:pPr marL="0" indent="0" algn="r">
              <a:lnSpc>
                <a:spcPts val="3600"/>
              </a:lnSpc>
              <a:spcBef>
                <a:spcPts val="0"/>
              </a:spcBef>
              <a:buNone/>
            </a:pPr>
            <a:r>
              <a:rPr lang="en-US" sz="19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9</a:t>
            </a:r>
            <a:r>
              <a:rPr lang="en-US" sz="19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-41-1</a:t>
            </a:r>
            <a:r>
              <a:rPr lang="ar-KW" sz="1900" dirty="0">
                <a:solidFill>
                  <a:srgbClr val="4F81BD">
                    <a:lumMod val="50000"/>
                  </a:srgbClr>
                </a:solidFill>
                <a:latin typeface="Modern No. 20" panose="02070704070505020303" pitchFamily="18" charset="0"/>
                <a:ea typeface="Calibri" panose="020F0502020204030204" pitchFamily="34" charset="0"/>
                <a:cs typeface="mohammad bold art 1" pitchFamily="2" charset="-78"/>
              </a:rPr>
              <a:t>مادة  </a:t>
            </a:r>
            <a:endParaRPr lang="en-US" sz="1900" dirty="0">
              <a:solidFill>
                <a:srgbClr val="4F81BD">
                  <a:lumMod val="50000"/>
                </a:srgbClr>
              </a:solidFill>
              <a:latin typeface="Modern No. 20" panose="02070704070505020303" pitchFamily="18" charset="0"/>
              <a:ea typeface="Calibri" panose="020F0502020204030204" pitchFamily="34" charset="0"/>
              <a:cs typeface="mohammad bold art 1" pitchFamily="2" charset="-78"/>
            </a:endParaRPr>
          </a:p>
          <a:p>
            <a:pPr marL="0" indent="0" algn="just" rtl="1">
              <a:lnSpc>
                <a:spcPts val="3600"/>
              </a:lnSpc>
              <a:spcBef>
                <a:spcPts val="0"/>
              </a:spcBef>
              <a:buNone/>
            </a:pPr>
            <a:r>
              <a:rPr lang="ar-KW" sz="1900" dirty="0">
                <a:solidFill>
                  <a:srgbClr val="4F81BD">
                    <a:lumMod val="50000"/>
                  </a:srgbClr>
                </a:solidFill>
                <a:latin typeface="Modern No. 20" panose="02070704070505020303" pitchFamily="18" charset="0"/>
                <a:ea typeface="Calibri" panose="020F0502020204030204" pitchFamily="34" charset="0"/>
                <a:cs typeface="mohammad bold art 1" pitchFamily="2" charset="-78"/>
              </a:rPr>
              <a:t>لا يجوز لصانع السوق استخدام حقوق التصويت الناشئة عن الأسهم التي يقوم بصناعة السوق عليها، أو تفويض الغير بالتصويت بها، أو استخدامها في تعيين أعضاء مجلس إدارة الشركة المصدرة لها، وألا يمارس أي تأثير على قراراتها بشكل مباشر أو غير مباشر وتدخل أسهمه ضمن </a:t>
            </a:r>
            <a:r>
              <a:rPr lang="ar-KW" sz="1900" dirty="0" smtClean="0">
                <a:solidFill>
                  <a:srgbClr val="4F81BD">
                    <a:lumMod val="50000"/>
                  </a:srgbClr>
                </a:solidFill>
                <a:latin typeface="Modern No. 20" panose="02070704070505020303" pitchFamily="18" charset="0"/>
                <a:ea typeface="Calibri" panose="020F0502020204030204" pitchFamily="34" charset="0"/>
                <a:cs typeface="mohammad bold art 1" pitchFamily="2" charset="-78"/>
              </a:rPr>
              <a:t>النصاب لانعقاد </a:t>
            </a:r>
            <a:r>
              <a:rPr lang="ar-KW" sz="1900" dirty="0">
                <a:solidFill>
                  <a:srgbClr val="4F81BD">
                    <a:lumMod val="50000"/>
                  </a:srgbClr>
                </a:solidFill>
                <a:latin typeface="Modern No. 20" panose="02070704070505020303" pitchFamily="18" charset="0"/>
                <a:ea typeface="Calibri" panose="020F0502020204030204" pitchFamily="34" charset="0"/>
                <a:cs typeface="mohammad bold art 1" pitchFamily="2" charset="-78"/>
              </a:rPr>
              <a:t>الجمعية العامة وتحتسب ضمن الأسهم الممثلة في الجمعية</a:t>
            </a:r>
            <a:r>
              <a:rPr lang="ar-KW" sz="1900" dirty="0" smtClean="0">
                <a:solidFill>
                  <a:srgbClr val="4F81BD">
                    <a:lumMod val="50000"/>
                  </a:srgbClr>
                </a:solidFill>
                <a:latin typeface="Modern No. 20" panose="02070704070505020303" pitchFamily="18" charset="0"/>
                <a:ea typeface="Calibri" panose="020F0502020204030204" pitchFamily="34" charset="0"/>
                <a:cs typeface="mohammad bold art 1" pitchFamily="2" charset="-78"/>
              </a:rPr>
              <a:t>.</a:t>
            </a:r>
          </a:p>
          <a:p>
            <a:pPr marL="0" indent="0" algn="r">
              <a:lnSpc>
                <a:spcPts val="3600"/>
              </a:lnSpc>
              <a:spcBef>
                <a:spcPts val="0"/>
              </a:spcBef>
              <a:buNone/>
            </a:pPr>
            <a:endParaRPr lang="ar-KW" sz="1800" dirty="0">
              <a:solidFill>
                <a:srgbClr val="4F81BD">
                  <a:lumMod val="50000"/>
                </a:srgbClr>
              </a:solidFill>
              <a:latin typeface="Modern No. 20" panose="02070704070505020303" pitchFamily="18" charset="0"/>
              <a:ea typeface="Calibri" panose="020F0502020204030204" pitchFamily="34" charset="0"/>
              <a:cs typeface="mohammad bold art 1" pitchFamily="2" charset="-78"/>
            </a:endParaRPr>
          </a:p>
          <a:p>
            <a:pPr marL="0" indent="0" algn="r">
              <a:lnSpc>
                <a:spcPts val="3600"/>
              </a:lnSpc>
              <a:spcBef>
                <a:spcPts val="0"/>
              </a:spcBef>
              <a:buNone/>
            </a:pPr>
            <a:endParaRPr lang="ar-KW" sz="1800" dirty="0" smtClean="0">
              <a:solidFill>
                <a:srgbClr val="4F81BD">
                  <a:lumMod val="50000"/>
                </a:srgbClr>
              </a:solidFill>
              <a:latin typeface="Modern No. 20" panose="02070704070505020303" pitchFamily="18" charset="0"/>
              <a:ea typeface="Calibri" panose="020F0502020204030204"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15</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33686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500" y="6258311"/>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397425"/>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234294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167298"/>
            <a:ext cx="2590800" cy="747102"/>
          </a:xfrm>
          <a:prstGeom prst="rect">
            <a:avLst/>
          </a:prstGeom>
        </p:spPr>
      </p:pic>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789544"/>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itle 1"/>
          <p:cNvSpPr txBox="1">
            <a:spLocks/>
          </p:cNvSpPr>
          <p:nvPr/>
        </p:nvSpPr>
        <p:spPr>
          <a:xfrm>
            <a:off x="3048000" y="167298"/>
            <a:ext cx="6062054" cy="97570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rtl="1"/>
            <a:endParaRPr lang="en-US" sz="2800" dirty="0">
              <a:solidFill>
                <a:schemeClr val="tx2">
                  <a:lumMod val="50000"/>
                </a:schemeClr>
              </a:solidFill>
            </a:endParaRPr>
          </a:p>
        </p:txBody>
      </p:sp>
      <p:pic>
        <p:nvPicPr>
          <p:cNvPr id="7"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28395" y="822292"/>
            <a:ext cx="5940339" cy="508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Content Placeholder 2"/>
          <p:cNvSpPr txBox="1">
            <a:spLocks/>
          </p:cNvSpPr>
          <p:nvPr/>
        </p:nvSpPr>
        <p:spPr>
          <a:xfrm>
            <a:off x="219659" y="1183334"/>
            <a:ext cx="8695741" cy="5293666"/>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r" rtl="1">
              <a:lnSpc>
                <a:spcPct val="150000"/>
              </a:lnSpc>
            </a:pPr>
            <a:endParaRPr lang="ar-KW" sz="2200" dirty="0" smtClean="0">
              <a:solidFill>
                <a:schemeClr val="accent1">
                  <a:lumMod val="50000"/>
                </a:schemeClr>
              </a:solidFill>
              <a:cs typeface="Mohammad Bold Art 2" pitchFamily="2" charset="-78"/>
            </a:endParaRPr>
          </a:p>
        </p:txBody>
      </p:sp>
      <p:sp>
        <p:nvSpPr>
          <p:cNvPr id="5" name="Rectangle 4"/>
          <p:cNvSpPr/>
          <p:nvPr/>
        </p:nvSpPr>
        <p:spPr>
          <a:xfrm>
            <a:off x="452730" y="2552894"/>
            <a:ext cx="8238541" cy="954107"/>
          </a:xfrm>
          <a:prstGeom prst="rect">
            <a:avLst/>
          </a:prstGeom>
        </p:spPr>
        <p:txBody>
          <a:bodyPr wrap="square">
            <a:spAutoFit/>
          </a:bodyPr>
          <a:lstStyle/>
          <a:p>
            <a:pPr algn="ctr" rtl="1">
              <a:lnSpc>
                <a:spcPct val="200000"/>
              </a:lnSpc>
            </a:pPr>
            <a:r>
              <a:rPr lang="ar-KW" sz="28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التسهيلات الممنوحة لصانع السوق</a:t>
            </a:r>
            <a:endParaRPr lang="en-US" sz="28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endParaRPr>
          </a:p>
        </p:txBody>
      </p:sp>
      <p:sp>
        <p:nvSpPr>
          <p:cNvPr id="8" name="Slide Number Placeholder 7"/>
          <p:cNvSpPr>
            <a:spLocks noGrp="1"/>
          </p:cNvSpPr>
          <p:nvPr>
            <p:ph type="sldNum" sz="quarter" idx="12"/>
          </p:nvPr>
        </p:nvSpPr>
        <p:spPr/>
        <p:txBody>
          <a:bodyPr/>
          <a:lstStyle/>
          <a:p>
            <a:fld id="{F9836BBA-1BD7-4313-BE0D-A1F9E859EC5C}" type="slidenum">
              <a:rPr lang="en-US" smtClean="0"/>
              <a:t>16</a:t>
            </a:fld>
            <a:endParaRPr lang="en-US" dirty="0"/>
          </a:p>
        </p:txBody>
      </p:sp>
    </p:spTree>
    <p:extLst>
      <p:ext uri="{BB962C8B-B14F-4D97-AF65-F5344CB8AC3E}">
        <p14:creationId xmlns:p14="http://schemas.microsoft.com/office/powerpoint/2010/main" val="21247816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9439" y="704922"/>
            <a:ext cx="5554961" cy="724942"/>
          </a:xfrm>
        </p:spPr>
        <p:txBody>
          <a:bodyPr>
            <a:noAutofit/>
          </a:bodyPr>
          <a:lstStyle/>
          <a:p>
            <a:pPr algn="r" rtl="1"/>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2200" dirty="0">
                <a:solidFill>
                  <a:schemeClr val="accent1">
                    <a:lumMod val="50000"/>
                  </a:schemeClr>
                </a:solidFill>
                <a:latin typeface="+mn-lt"/>
                <a:ea typeface="+mn-ea"/>
                <a:cs typeface="mohammad bold art 1" pitchFamily="2" charset="-78"/>
              </a:rPr>
              <a:t>التسهيلات الممنوحة لصانع السوق </a:t>
            </a: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endParaRPr lang="en-US" sz="3200" dirty="0">
              <a:solidFill>
                <a:schemeClr val="tx2"/>
              </a:solidFill>
            </a:endParaRPr>
          </a:p>
        </p:txBody>
      </p:sp>
      <p:sp>
        <p:nvSpPr>
          <p:cNvPr id="3" name="Content Placeholder 2"/>
          <p:cNvSpPr>
            <a:spLocks noGrp="1"/>
          </p:cNvSpPr>
          <p:nvPr>
            <p:ph idx="1"/>
          </p:nvPr>
        </p:nvSpPr>
        <p:spPr>
          <a:xfrm>
            <a:off x="457200" y="1473196"/>
            <a:ext cx="8229600" cy="4525963"/>
          </a:xfrm>
        </p:spPr>
        <p:txBody>
          <a:bodyPr>
            <a:normAutofit/>
          </a:bodyPr>
          <a:lstStyle/>
          <a:p>
            <a:pPr marL="0" marR="0" lvl="0" indent="0" algn="just" rtl="1">
              <a:lnSpc>
                <a:spcPts val="2600"/>
              </a:lnSpc>
              <a:spcBef>
                <a:spcPts val="0"/>
              </a:spcBef>
              <a:spcAft>
                <a:spcPts val="0"/>
              </a:spcAft>
              <a:buNone/>
            </a:pPr>
            <a:r>
              <a:rPr lang="ar-KW" sz="16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مادة 1-41-10</a:t>
            </a:r>
          </a:p>
          <a:p>
            <a:pPr marL="0" marR="0" lvl="0" indent="0" algn="just" rtl="1">
              <a:lnSpc>
                <a:spcPts val="2600"/>
              </a:lnSpc>
              <a:spcBef>
                <a:spcPts val="0"/>
              </a:spcBef>
              <a:spcAft>
                <a:spcPts val="0"/>
              </a:spcAft>
              <a:buNone/>
            </a:pPr>
            <a:r>
              <a:rPr lang="ar-KW" sz="16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لا تدخل الأوراق المالية التي يحتفظ بها صانع السوق بهذه الصفة ضمن النسبة المشار إليها في المادة (74) من القانون بشأن الاستحواذ الالزامي. </a:t>
            </a:r>
          </a:p>
          <a:p>
            <a:pPr marL="0" marR="0" lvl="0" indent="0" algn="just" rtl="1">
              <a:lnSpc>
                <a:spcPts val="1200"/>
              </a:lnSpc>
              <a:spcBef>
                <a:spcPts val="0"/>
              </a:spcBef>
              <a:spcAft>
                <a:spcPts val="0"/>
              </a:spcAft>
              <a:buNone/>
            </a:pPr>
            <a:endParaRPr lang="ar-KW" sz="16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17</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33686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397425"/>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703708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9439" y="721129"/>
            <a:ext cx="5554961" cy="724942"/>
          </a:xfrm>
        </p:spPr>
        <p:txBody>
          <a:bodyPr>
            <a:noAutofit/>
          </a:bodyPr>
          <a:lstStyle/>
          <a:p>
            <a:pPr algn="r" rtl="1"/>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2200" dirty="0">
                <a:solidFill>
                  <a:schemeClr val="accent1">
                    <a:lumMod val="50000"/>
                  </a:schemeClr>
                </a:solidFill>
                <a:latin typeface="+mn-lt"/>
                <a:ea typeface="+mn-ea"/>
                <a:cs typeface="mohammad bold art 1" pitchFamily="2" charset="-78"/>
              </a:rPr>
              <a:t>التسهيلات الممنوحة لصانع </a:t>
            </a:r>
            <a:r>
              <a:rPr lang="ar-KW" sz="2200" dirty="0" smtClean="0">
                <a:solidFill>
                  <a:schemeClr val="accent1">
                    <a:lumMod val="50000"/>
                  </a:schemeClr>
                </a:solidFill>
                <a:latin typeface="+mn-lt"/>
                <a:ea typeface="+mn-ea"/>
                <a:cs typeface="mohammad bold art 1" pitchFamily="2" charset="-78"/>
              </a:rPr>
              <a:t>السوق - يتبع </a:t>
            </a: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endParaRPr lang="en-US" sz="3200" dirty="0">
              <a:solidFill>
                <a:schemeClr val="tx2"/>
              </a:solidFill>
            </a:endParaRPr>
          </a:p>
        </p:txBody>
      </p:sp>
      <p:sp>
        <p:nvSpPr>
          <p:cNvPr id="3" name="Content Placeholder 2"/>
          <p:cNvSpPr>
            <a:spLocks noGrp="1"/>
          </p:cNvSpPr>
          <p:nvPr>
            <p:ph idx="1"/>
          </p:nvPr>
        </p:nvSpPr>
        <p:spPr>
          <a:xfrm>
            <a:off x="457200" y="1592231"/>
            <a:ext cx="8229600" cy="4525963"/>
          </a:xfrm>
        </p:spPr>
        <p:txBody>
          <a:bodyPr>
            <a:normAutofit/>
          </a:bodyPr>
          <a:lstStyle/>
          <a:p>
            <a:pPr marL="0" marR="0" lvl="0" indent="0" algn="just" rtl="1">
              <a:lnSpc>
                <a:spcPts val="2600"/>
              </a:lnSpc>
              <a:spcBef>
                <a:spcPts val="0"/>
              </a:spcBef>
              <a:spcAft>
                <a:spcPts val="0"/>
              </a:spcAft>
              <a:buNone/>
            </a:pPr>
            <a:r>
              <a:rPr lang="ar-KW" sz="17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لا تقع الجريمة المنصوص عليها </a:t>
            </a:r>
            <a:r>
              <a:rPr lang="ar-KW" sz="17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في </a:t>
            </a:r>
            <a:r>
              <a:rPr lang="ar-KW" sz="17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المادة </a:t>
            </a:r>
            <a:r>
              <a:rPr lang="ar-KW" sz="17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(122) من القانون </a:t>
            </a:r>
            <a:r>
              <a:rPr lang="ar-KW" sz="17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في حال قيام صانع السوق بتنفيذ الصفقات وفقا للأحكام المنظمة لعمله في الحالات التي تمت الإشارة إليها في البندين (1) و (6) من المادة (3-3) في </a:t>
            </a:r>
            <a:r>
              <a:rPr lang="ar-KW" sz="17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الكتاب </a:t>
            </a:r>
            <a:r>
              <a:rPr lang="ar-KW" sz="17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الرابع عشر (سلوكيات </a:t>
            </a:r>
            <a:r>
              <a:rPr lang="ar-KW" sz="17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السوق</a:t>
            </a:r>
            <a:r>
              <a:rPr lang="ar-KW" sz="17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 على النحو التالي:</a:t>
            </a:r>
          </a:p>
          <a:p>
            <a:pPr marL="0" marR="0" lvl="0" indent="0" algn="just" rtl="1">
              <a:lnSpc>
                <a:spcPts val="1200"/>
              </a:lnSpc>
              <a:spcBef>
                <a:spcPts val="0"/>
              </a:spcBef>
              <a:spcAft>
                <a:spcPts val="0"/>
              </a:spcAft>
              <a:buNone/>
            </a:pPr>
            <a:endParaRPr lang="ar-KW" sz="17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endParaRPr>
          </a:p>
          <a:p>
            <a:pPr marL="0" marR="0" lvl="0" indent="0" algn="just" rtl="1">
              <a:lnSpc>
                <a:spcPts val="2600"/>
              </a:lnSpc>
              <a:spcBef>
                <a:spcPts val="0"/>
              </a:spcBef>
              <a:spcAft>
                <a:spcPts val="0"/>
              </a:spcAft>
              <a:buNone/>
            </a:pPr>
            <a:r>
              <a:rPr lang="ar-KW" sz="1700" u="sng"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البند </a:t>
            </a:r>
            <a:r>
              <a:rPr lang="ar-KW" sz="1700" u="sng"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(1</a:t>
            </a:r>
            <a:r>
              <a:rPr lang="ar-KW" sz="1700" u="sng"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a:t>
            </a:r>
            <a:r>
              <a:rPr lang="ar-KW" sz="17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 إبرام </a:t>
            </a:r>
            <a:r>
              <a:rPr lang="ar-KW" sz="17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صفقات على ورقة مالية مدرجة بهدف إعطاء انطباع غير حقيقي عن </a:t>
            </a:r>
            <a:r>
              <a:rPr lang="ar-KW" sz="17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نشاط هذه </a:t>
            </a:r>
            <a:r>
              <a:rPr lang="ar-KW" sz="17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الورقة أو سعرها، في غير الأحوال التي يمارس فيها </a:t>
            </a:r>
            <a:r>
              <a:rPr lang="ar-KW" sz="1700" u="sng"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صانع السوق </a:t>
            </a:r>
            <a:r>
              <a:rPr lang="ar-KW" sz="17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نشاطه </a:t>
            </a:r>
            <a:r>
              <a:rPr lang="ar-KW" sz="17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وفقاً للقواعد </a:t>
            </a:r>
            <a:r>
              <a:rPr lang="ar-KW" sz="17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المنظمة لعمله</a:t>
            </a:r>
            <a:r>
              <a:rPr lang="ar-KW" sz="17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a:t>
            </a:r>
          </a:p>
          <a:p>
            <a:pPr marL="0" marR="0" lvl="0" indent="0" algn="just" rtl="1">
              <a:lnSpc>
                <a:spcPts val="1200"/>
              </a:lnSpc>
              <a:spcBef>
                <a:spcPts val="0"/>
              </a:spcBef>
              <a:spcAft>
                <a:spcPts val="0"/>
              </a:spcAft>
              <a:buNone/>
            </a:pPr>
            <a:endParaRPr lang="ar-KW" sz="1700" u="sng"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endParaRPr>
          </a:p>
          <a:p>
            <a:pPr marL="0" marR="0" lvl="0" indent="0" algn="just" rtl="1">
              <a:lnSpc>
                <a:spcPts val="2600"/>
              </a:lnSpc>
              <a:spcBef>
                <a:spcPts val="0"/>
              </a:spcBef>
              <a:spcAft>
                <a:spcPts val="0"/>
              </a:spcAft>
              <a:buNone/>
            </a:pPr>
            <a:r>
              <a:rPr lang="ar-KW" sz="1700" u="sng"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البند (6</a:t>
            </a:r>
            <a:r>
              <a:rPr lang="ar-KW" sz="1700" u="sng"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a:t>
            </a:r>
            <a:r>
              <a:rPr lang="ar-KW" sz="17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 إذا قام نفس الشخص بإبرام الصفقات بشكل متكرر ومتناقض وفي </a:t>
            </a:r>
            <a:r>
              <a:rPr lang="ar-KW" sz="17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أوقات متقاربة</a:t>
            </a:r>
            <a:r>
              <a:rPr lang="ar-KW" sz="17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 وبما يمثل نسبة مؤثرة من تداولات ورقة مالية مدرجة، خاصة إذا </a:t>
            </a:r>
            <a:r>
              <a:rPr lang="ar-KW" sz="17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كان ذلك </a:t>
            </a:r>
            <a:r>
              <a:rPr lang="ar-KW" sz="17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مصحوباً بتغيير ملحوظ على سعر هذه </a:t>
            </a:r>
            <a:r>
              <a:rPr lang="ar-KW" sz="17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الورقة</a:t>
            </a:r>
            <a:r>
              <a:rPr lang="ar-KW" sz="17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 فيما عدا </a:t>
            </a:r>
            <a:r>
              <a:rPr lang="ar-KW" sz="1700" u="sng"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صانع السوق </a:t>
            </a:r>
            <a:r>
              <a:rPr lang="ar-KW" sz="17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الذي يمارس </a:t>
            </a:r>
            <a:r>
              <a:rPr lang="ar-KW" sz="17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نشاطه وفق القواعد المنظمة لعمله</a:t>
            </a:r>
            <a:r>
              <a:rPr lang="ar-KW" sz="17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a:t>
            </a:r>
          </a:p>
        </p:txBody>
      </p:sp>
      <p:sp>
        <p:nvSpPr>
          <p:cNvPr id="4" name="Slide Number Placeholder 3"/>
          <p:cNvSpPr>
            <a:spLocks noGrp="1"/>
          </p:cNvSpPr>
          <p:nvPr>
            <p:ph type="sldNum" sz="quarter" idx="12"/>
          </p:nvPr>
        </p:nvSpPr>
        <p:spPr/>
        <p:txBody>
          <a:bodyPr/>
          <a:lstStyle/>
          <a:p>
            <a:fld id="{2E51A151-84BD-4E71-B744-C440629F458B}" type="slidenum">
              <a:rPr lang="en-US" smtClean="0"/>
              <a:pPr/>
              <a:t>18</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33686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397425"/>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807953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167298"/>
            <a:ext cx="2590800" cy="747102"/>
          </a:xfrm>
          <a:prstGeom prst="rect">
            <a:avLst/>
          </a:prstGeom>
        </p:spPr>
      </p:pic>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789544"/>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itle 1"/>
          <p:cNvSpPr txBox="1">
            <a:spLocks/>
          </p:cNvSpPr>
          <p:nvPr/>
        </p:nvSpPr>
        <p:spPr>
          <a:xfrm>
            <a:off x="3048000" y="167298"/>
            <a:ext cx="6062054" cy="97570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rtl="1"/>
            <a:endParaRPr lang="en-US" sz="2800" dirty="0">
              <a:solidFill>
                <a:schemeClr val="tx2">
                  <a:lumMod val="50000"/>
                </a:schemeClr>
              </a:solidFill>
            </a:endParaRPr>
          </a:p>
        </p:txBody>
      </p:sp>
      <p:pic>
        <p:nvPicPr>
          <p:cNvPr id="7"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28395" y="822292"/>
            <a:ext cx="5940339" cy="508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Content Placeholder 2"/>
          <p:cNvSpPr txBox="1">
            <a:spLocks/>
          </p:cNvSpPr>
          <p:nvPr/>
        </p:nvSpPr>
        <p:spPr>
          <a:xfrm>
            <a:off x="219659" y="1183334"/>
            <a:ext cx="8695741" cy="5293666"/>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r" rtl="1">
              <a:lnSpc>
                <a:spcPct val="150000"/>
              </a:lnSpc>
            </a:pPr>
            <a:endParaRPr lang="ar-KW" sz="2200" dirty="0" smtClean="0">
              <a:solidFill>
                <a:schemeClr val="accent1">
                  <a:lumMod val="50000"/>
                </a:schemeClr>
              </a:solidFill>
              <a:cs typeface="Mohammad Bold Art 2" pitchFamily="2" charset="-78"/>
            </a:endParaRPr>
          </a:p>
        </p:txBody>
      </p:sp>
      <p:sp>
        <p:nvSpPr>
          <p:cNvPr id="5" name="Rectangle 4"/>
          <p:cNvSpPr/>
          <p:nvPr/>
        </p:nvSpPr>
        <p:spPr>
          <a:xfrm>
            <a:off x="452730" y="2552894"/>
            <a:ext cx="8238541" cy="954107"/>
          </a:xfrm>
          <a:prstGeom prst="rect">
            <a:avLst/>
          </a:prstGeom>
        </p:spPr>
        <p:txBody>
          <a:bodyPr wrap="square">
            <a:spAutoFit/>
          </a:bodyPr>
          <a:lstStyle/>
          <a:p>
            <a:pPr algn="ctr" rtl="1">
              <a:lnSpc>
                <a:spcPct val="200000"/>
              </a:lnSpc>
            </a:pPr>
            <a:r>
              <a:rPr lang="ar-KW" sz="28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محفظة صانع السوق</a:t>
            </a:r>
            <a:endParaRPr lang="en-US" sz="28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endParaRPr>
          </a:p>
        </p:txBody>
      </p:sp>
      <p:sp>
        <p:nvSpPr>
          <p:cNvPr id="8" name="Slide Number Placeholder 7"/>
          <p:cNvSpPr>
            <a:spLocks noGrp="1"/>
          </p:cNvSpPr>
          <p:nvPr>
            <p:ph type="sldNum" sz="quarter" idx="12"/>
          </p:nvPr>
        </p:nvSpPr>
        <p:spPr/>
        <p:txBody>
          <a:bodyPr/>
          <a:lstStyle/>
          <a:p>
            <a:fld id="{F9836BBA-1BD7-4313-BE0D-A1F9E859EC5C}" type="slidenum">
              <a:rPr lang="en-US" smtClean="0"/>
              <a:t>19</a:t>
            </a:fld>
            <a:endParaRPr lang="en-US" dirty="0"/>
          </a:p>
        </p:txBody>
      </p:sp>
    </p:spTree>
    <p:extLst>
      <p:ext uri="{BB962C8B-B14F-4D97-AF65-F5344CB8AC3E}">
        <p14:creationId xmlns:p14="http://schemas.microsoft.com/office/powerpoint/2010/main" val="201461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429209"/>
            <a:ext cx="5876925" cy="1143000"/>
          </a:xfrm>
        </p:spPr>
        <p:txBody>
          <a:bodyPr>
            <a:normAutofit/>
          </a:bodyPr>
          <a:lstStyle/>
          <a:p>
            <a:pPr algn="r" rtl="1"/>
            <a:r>
              <a:rPr lang="ar-KW" sz="2200" dirty="0" smtClean="0">
                <a:solidFill>
                  <a:schemeClr val="accent1">
                    <a:lumMod val="50000"/>
                  </a:schemeClr>
                </a:solidFill>
                <a:latin typeface="+mn-lt"/>
                <a:ea typeface="+mn-ea"/>
                <a:cs typeface="mohammad bold art 1" pitchFamily="2" charset="-78"/>
              </a:rPr>
              <a:t>أهداف الورشة</a:t>
            </a:r>
            <a:endParaRPr lang="en-US" sz="2200" dirty="0">
              <a:solidFill>
                <a:schemeClr val="accent1">
                  <a:lumMod val="50000"/>
                </a:schemeClr>
              </a:solidFill>
              <a:latin typeface="+mn-lt"/>
              <a:ea typeface="+mn-ea"/>
              <a:cs typeface="mohammad bold art 1" pitchFamily="2" charset="-78"/>
            </a:endParaRPr>
          </a:p>
        </p:txBody>
      </p:sp>
      <p:sp>
        <p:nvSpPr>
          <p:cNvPr id="3" name="Content Placeholder 2"/>
          <p:cNvSpPr>
            <a:spLocks noGrp="1"/>
          </p:cNvSpPr>
          <p:nvPr>
            <p:ph idx="1"/>
          </p:nvPr>
        </p:nvSpPr>
        <p:spPr>
          <a:xfrm>
            <a:off x="457200" y="1600204"/>
            <a:ext cx="8229600" cy="4525963"/>
          </a:xfrm>
        </p:spPr>
        <p:txBody>
          <a:bodyPr>
            <a:normAutofit/>
          </a:bodyPr>
          <a:lstStyle/>
          <a:p>
            <a:pPr lvl="0" algn="just" rtl="1" fontAlgn="base">
              <a:lnSpc>
                <a:spcPct val="150000"/>
              </a:lnSpc>
              <a:spcBef>
                <a:spcPct val="0"/>
              </a:spcBef>
              <a:spcAft>
                <a:spcPts val="600"/>
              </a:spcAft>
            </a:pPr>
            <a:r>
              <a:rPr lang="ar-KW" sz="1900" dirty="0" smtClean="0">
                <a:solidFill>
                  <a:schemeClr val="accent1">
                    <a:lumMod val="50000"/>
                  </a:schemeClr>
                </a:solidFill>
                <a:latin typeface="Calibri" panose="020F0502020204030204" pitchFamily="34" charset="0"/>
                <a:ea typeface="Calibri" panose="020F0502020204030204" pitchFamily="34" charset="0"/>
                <a:cs typeface="mohammad bold art 1" pitchFamily="2" charset="-78"/>
              </a:rPr>
              <a:t>الهدف </a:t>
            </a:r>
            <a:r>
              <a:rPr lang="ar-KW" sz="1900" dirty="0">
                <a:solidFill>
                  <a:schemeClr val="accent1">
                    <a:lumMod val="50000"/>
                  </a:schemeClr>
                </a:solidFill>
                <a:latin typeface="Calibri" panose="020F0502020204030204" pitchFamily="34" charset="0"/>
                <a:ea typeface="Calibri" panose="020F0502020204030204" pitchFamily="34" charset="0"/>
                <a:cs typeface="mohammad bold art 1" pitchFamily="2" charset="-78"/>
              </a:rPr>
              <a:t>من هذه </a:t>
            </a:r>
            <a:r>
              <a:rPr lang="ar-KW" sz="1900" dirty="0" smtClean="0">
                <a:solidFill>
                  <a:schemeClr val="accent1">
                    <a:lumMod val="50000"/>
                  </a:schemeClr>
                </a:solidFill>
                <a:latin typeface="Calibri" panose="020F0502020204030204" pitchFamily="34" charset="0"/>
                <a:ea typeface="Calibri" panose="020F0502020204030204" pitchFamily="34" charset="0"/>
                <a:cs typeface="mohammad bold art 1" pitchFamily="2" charset="-78"/>
              </a:rPr>
              <a:t>الورشة</a:t>
            </a:r>
            <a:r>
              <a:rPr lang="en-US" sz="1900" dirty="0" smtClean="0">
                <a:solidFill>
                  <a:schemeClr val="accent1">
                    <a:lumMod val="50000"/>
                  </a:schemeClr>
                </a:solidFill>
                <a:latin typeface="Calibri" panose="020F0502020204030204" pitchFamily="34" charset="0"/>
                <a:ea typeface="Calibri" panose="020F0502020204030204" pitchFamily="34" charset="0"/>
                <a:cs typeface="mohammad bold art 1" pitchFamily="2" charset="-78"/>
              </a:rPr>
              <a:t> </a:t>
            </a:r>
            <a:r>
              <a:rPr lang="ar-KW" sz="1900" dirty="0" smtClean="0">
                <a:solidFill>
                  <a:schemeClr val="accent1">
                    <a:lumMod val="50000"/>
                  </a:schemeClr>
                </a:solidFill>
                <a:latin typeface="Calibri" panose="020F0502020204030204" pitchFamily="34" charset="0"/>
                <a:ea typeface="Calibri" panose="020F0502020204030204" pitchFamily="34" charset="0"/>
                <a:cs typeface="mohammad bold art 1" pitchFamily="2" charset="-78"/>
              </a:rPr>
              <a:t>هو عرض للإطار العام لطريقة عمل صانع السوق والتوعية </a:t>
            </a:r>
            <a:r>
              <a:rPr lang="ar-KW" sz="1900" dirty="0">
                <a:solidFill>
                  <a:schemeClr val="accent1">
                    <a:lumMod val="50000"/>
                  </a:schemeClr>
                </a:solidFill>
                <a:latin typeface="Calibri" panose="020F0502020204030204" pitchFamily="34" charset="0"/>
                <a:ea typeface="Calibri" panose="020F0502020204030204" pitchFamily="34" charset="0"/>
                <a:cs typeface="mohammad bold art 1" pitchFamily="2" charset="-78"/>
              </a:rPr>
              <a:t>بالأحكام الجديدة </a:t>
            </a:r>
            <a:r>
              <a:rPr lang="ar-KW" sz="1900" dirty="0" smtClean="0">
                <a:solidFill>
                  <a:schemeClr val="accent1">
                    <a:lumMod val="50000"/>
                  </a:schemeClr>
                </a:solidFill>
                <a:latin typeface="Calibri" panose="020F0502020204030204" pitchFamily="34" charset="0"/>
                <a:ea typeface="Calibri" panose="020F0502020204030204" pitchFamily="34" charset="0"/>
                <a:cs typeface="mohammad bold art 1" pitchFamily="2" charset="-78"/>
              </a:rPr>
              <a:t>ذات الصلة بهذا النشاط ضمن كتاب ترخيص </a:t>
            </a:r>
            <a:r>
              <a:rPr lang="ar-KW" sz="1900" dirty="0">
                <a:solidFill>
                  <a:schemeClr val="accent1">
                    <a:lumMod val="50000"/>
                  </a:schemeClr>
                </a:solidFill>
                <a:latin typeface="Calibri" panose="020F0502020204030204" pitchFamily="34" charset="0"/>
                <a:ea typeface="Calibri" panose="020F0502020204030204" pitchFamily="34" charset="0"/>
                <a:cs typeface="mohammad bold art 1" pitchFamily="2" charset="-78"/>
              </a:rPr>
              <a:t>أنشطة الأوراق المالية وفقاً للتعديلات الأخيرة على اللائحة التنفيذية للقانون رقم 7 لسنة 2010 وتعديلاته. </a:t>
            </a:r>
          </a:p>
          <a:p>
            <a:pPr lvl="0" algn="just" rtl="1" fontAlgn="base">
              <a:lnSpc>
                <a:spcPct val="150000"/>
              </a:lnSpc>
              <a:spcBef>
                <a:spcPct val="0"/>
              </a:spcBef>
              <a:spcAft>
                <a:spcPts val="600"/>
              </a:spcAft>
            </a:pPr>
            <a:r>
              <a:rPr lang="ar-KW" sz="1900" dirty="0" smtClean="0">
                <a:solidFill>
                  <a:schemeClr val="accent1">
                    <a:lumMod val="50000"/>
                  </a:schemeClr>
                </a:solidFill>
                <a:latin typeface="Calibri" panose="020F0502020204030204" pitchFamily="34" charset="0"/>
                <a:ea typeface="Calibri" panose="020F0502020204030204" pitchFamily="34" charset="0"/>
                <a:cs typeface="mohammad bold art 1" pitchFamily="2" charset="-78"/>
              </a:rPr>
              <a:t>كما </a:t>
            </a:r>
            <a:r>
              <a:rPr lang="ar-KW" sz="1900" dirty="0">
                <a:solidFill>
                  <a:schemeClr val="accent1">
                    <a:lumMod val="50000"/>
                  </a:schemeClr>
                </a:solidFill>
                <a:latin typeface="Calibri" panose="020F0502020204030204" pitchFamily="34" charset="0"/>
                <a:ea typeface="Calibri" panose="020F0502020204030204" pitchFamily="34" charset="0"/>
                <a:cs typeface="mohammad bold art 1" pitchFamily="2" charset="-78"/>
              </a:rPr>
              <a:t>تهدف الورشة إلى التعريف </a:t>
            </a:r>
            <a:r>
              <a:rPr lang="ar-KW" sz="1900" dirty="0" smtClean="0">
                <a:solidFill>
                  <a:schemeClr val="accent1">
                    <a:lumMod val="50000"/>
                  </a:schemeClr>
                </a:solidFill>
                <a:latin typeface="Calibri" panose="020F0502020204030204" pitchFamily="34" charset="0"/>
                <a:ea typeface="Calibri" panose="020F0502020204030204" pitchFamily="34" charset="0"/>
                <a:cs typeface="mohammad bold art 1" pitchFamily="2" charset="-78"/>
              </a:rPr>
              <a:t>بالآليات التي تنظم عمل صانع </a:t>
            </a:r>
            <a:r>
              <a:rPr lang="ar-KW" sz="1900" dirty="0">
                <a:solidFill>
                  <a:schemeClr val="accent1">
                    <a:lumMod val="50000"/>
                  </a:schemeClr>
                </a:solidFill>
                <a:latin typeface="Calibri" panose="020F0502020204030204" pitchFamily="34" charset="0"/>
                <a:ea typeface="Calibri" panose="020F0502020204030204" pitchFamily="34" charset="0"/>
                <a:cs typeface="mohammad bold art 1" pitchFamily="2" charset="-78"/>
              </a:rPr>
              <a:t>السوق وبأي إجراءات أو متطلبات ناتجة عن التعديلات الأخيرة على اللائحة التنفيذية والأحكام </a:t>
            </a:r>
            <a:r>
              <a:rPr lang="ar-KW" sz="1900" dirty="0" smtClean="0">
                <a:solidFill>
                  <a:schemeClr val="accent1">
                    <a:lumMod val="50000"/>
                  </a:schemeClr>
                </a:solidFill>
                <a:latin typeface="Calibri" panose="020F0502020204030204" pitchFamily="34" charset="0"/>
                <a:ea typeface="Calibri" panose="020F0502020204030204" pitchFamily="34" charset="0"/>
                <a:cs typeface="mohammad bold art 1" pitchFamily="2" charset="-78"/>
              </a:rPr>
              <a:t>الانتقالية</a:t>
            </a:r>
            <a:r>
              <a:rPr lang="ar-KW" sz="1900" dirty="0" smtClean="0">
                <a:solidFill>
                  <a:srgbClr val="FF0000"/>
                </a:solidFill>
                <a:latin typeface="Calibri" panose="020F0502020204030204" pitchFamily="34" charset="0"/>
                <a:ea typeface="Calibri" panose="020F0502020204030204" pitchFamily="34" charset="0"/>
                <a:cs typeface="mohammad bold art 1" pitchFamily="2" charset="-78"/>
              </a:rPr>
              <a:t> </a:t>
            </a:r>
            <a:r>
              <a:rPr lang="ar-KW" sz="1900" dirty="0">
                <a:solidFill>
                  <a:schemeClr val="accent1">
                    <a:lumMod val="50000"/>
                  </a:schemeClr>
                </a:solidFill>
                <a:latin typeface="Calibri" panose="020F0502020204030204" pitchFamily="34" charset="0"/>
                <a:ea typeface="Calibri" panose="020F0502020204030204" pitchFamily="34" charset="0"/>
                <a:cs typeface="mohammad bold art 1" pitchFamily="2" charset="-78"/>
              </a:rPr>
              <a:t>الخاصة بها. </a:t>
            </a:r>
          </a:p>
        </p:txBody>
      </p:sp>
      <p:sp>
        <p:nvSpPr>
          <p:cNvPr id="4" name="Slide Number Placeholder 3"/>
          <p:cNvSpPr>
            <a:spLocks noGrp="1"/>
          </p:cNvSpPr>
          <p:nvPr>
            <p:ph type="sldNum" sz="quarter" idx="12"/>
          </p:nvPr>
        </p:nvSpPr>
        <p:spPr/>
        <p:txBody>
          <a:bodyPr/>
          <a:lstStyle/>
          <a:p>
            <a:fld id="{2E51A151-84BD-4E71-B744-C440629F458B}" type="slidenum">
              <a:rPr lang="en-US" smtClean="0"/>
              <a:pPr/>
              <a:t>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64131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0576" y="700793"/>
            <a:ext cx="5554961" cy="724942"/>
          </a:xfrm>
        </p:spPr>
        <p:txBody>
          <a:bodyPr>
            <a:noAutofit/>
          </a:bodyPr>
          <a:lstStyle/>
          <a:p>
            <a:pPr algn="r" rtl="1"/>
            <a:r>
              <a:rPr lang="ar-KW" sz="2200" dirty="0" smtClean="0">
                <a:solidFill>
                  <a:schemeClr val="accent1">
                    <a:lumMod val="50000"/>
                  </a:schemeClr>
                </a:solidFill>
                <a:latin typeface="+mn-lt"/>
                <a:ea typeface="+mn-ea"/>
                <a:cs typeface="mohammad bold art 1" pitchFamily="2" charset="-78"/>
              </a:rPr>
              <a:t>محفظة </a:t>
            </a:r>
            <a:r>
              <a:rPr lang="ar-KW" sz="2200" dirty="0">
                <a:solidFill>
                  <a:schemeClr val="accent1">
                    <a:lumMod val="50000"/>
                  </a:schemeClr>
                </a:solidFill>
                <a:latin typeface="+mn-lt"/>
                <a:ea typeface="+mn-ea"/>
                <a:cs typeface="mohammad bold art 1" pitchFamily="2" charset="-78"/>
              </a:rPr>
              <a:t>صانع </a:t>
            </a:r>
            <a:r>
              <a:rPr lang="ar-KW" sz="2200" dirty="0" smtClean="0">
                <a:solidFill>
                  <a:schemeClr val="accent1">
                    <a:lumMod val="50000"/>
                  </a:schemeClr>
                </a:solidFill>
                <a:latin typeface="+mn-lt"/>
                <a:ea typeface="+mn-ea"/>
                <a:cs typeface="mohammad bold art 1" pitchFamily="2" charset="-78"/>
              </a:rPr>
              <a:t>السوق</a:t>
            </a:r>
            <a:endParaRPr lang="en-US" sz="3200" dirty="0">
              <a:solidFill>
                <a:schemeClr val="tx2"/>
              </a:solidFill>
            </a:endParaRPr>
          </a:p>
        </p:txBody>
      </p:sp>
      <p:sp>
        <p:nvSpPr>
          <p:cNvPr id="3" name="Content Placeholder 2"/>
          <p:cNvSpPr>
            <a:spLocks noGrp="1"/>
          </p:cNvSpPr>
          <p:nvPr>
            <p:ph idx="1"/>
          </p:nvPr>
        </p:nvSpPr>
        <p:spPr>
          <a:xfrm>
            <a:off x="457200" y="1600204"/>
            <a:ext cx="8229600" cy="4525963"/>
          </a:xfrm>
        </p:spPr>
        <p:txBody>
          <a:bodyPr>
            <a:normAutofit/>
          </a:bodyPr>
          <a:lstStyle/>
          <a:p>
            <a:pPr marL="0" marR="0" lvl="0" indent="0" algn="just" rtl="1">
              <a:lnSpc>
                <a:spcPct val="150000"/>
              </a:lnSpc>
              <a:spcBef>
                <a:spcPts val="0"/>
              </a:spcBef>
              <a:spcAft>
                <a:spcPts val="0"/>
              </a:spcAft>
              <a:buNone/>
            </a:pPr>
            <a:r>
              <a:rPr lang="ar-KW" sz="19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مادة 1-41-11</a:t>
            </a:r>
          </a:p>
          <a:p>
            <a:pPr marL="0" marR="0" lvl="0" indent="0" algn="just" rtl="1">
              <a:lnSpc>
                <a:spcPct val="150000"/>
              </a:lnSpc>
              <a:spcBef>
                <a:spcPts val="0"/>
              </a:spcBef>
              <a:spcAft>
                <a:spcPts val="0"/>
              </a:spcAft>
              <a:buNone/>
            </a:pPr>
            <a:r>
              <a:rPr lang="ar-KW" sz="19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يجوز للبورصة أن تضع الحد الأدنى </a:t>
            </a:r>
            <a:r>
              <a:rPr lang="ar-KW" sz="19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لقيمة المبالغ النقدية في محفظة صانع السوق اللازمة للترخيص بممارسة نشاط صانع السوق، وكذلك النسب القصوى والدنيا لما يحتفظ به من نقد أو أوراق مالية طوال ممارسته لهذا النشاط</a:t>
            </a:r>
            <a:r>
              <a:rPr lang="ar-KW" sz="19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a:t>
            </a:r>
          </a:p>
          <a:p>
            <a:pPr marL="0" marR="0" lvl="0" indent="0" algn="just" rtl="1">
              <a:lnSpc>
                <a:spcPct val="150000"/>
              </a:lnSpc>
              <a:spcBef>
                <a:spcPts val="0"/>
              </a:spcBef>
              <a:spcAft>
                <a:spcPts val="0"/>
              </a:spcAft>
              <a:buNone/>
            </a:pPr>
            <a:endParaRPr lang="ar-KW" sz="19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endParaRPr>
          </a:p>
          <a:p>
            <a:pPr marL="0" marR="0" lvl="0" indent="0" algn="just" rtl="1">
              <a:lnSpc>
                <a:spcPct val="150000"/>
              </a:lnSpc>
              <a:spcBef>
                <a:spcPts val="0"/>
              </a:spcBef>
              <a:spcAft>
                <a:spcPts val="0"/>
              </a:spcAft>
              <a:buNone/>
            </a:pPr>
            <a:r>
              <a:rPr lang="ar-KW" sz="19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 </a:t>
            </a:r>
            <a:r>
              <a:rPr lang="ar-KW" sz="19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مادة </a:t>
            </a:r>
            <a:r>
              <a:rPr lang="ar-KW" sz="19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1-41-12</a:t>
            </a:r>
          </a:p>
          <a:p>
            <a:pPr marL="0" indent="0" algn="just" rtl="1">
              <a:lnSpc>
                <a:spcPct val="150000"/>
              </a:lnSpc>
              <a:buNone/>
            </a:pPr>
            <a:r>
              <a:rPr lang="ar-KW" sz="19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لا </a:t>
            </a:r>
            <a:r>
              <a:rPr lang="ar-KW" sz="19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يجوز لصانع السوق مزاولة نشاط صناعة السوق في غير الأوراق المالية المرخص له بالعمل عليها كصانع سوق، كما لا يجوز له استخدام محفظة صانع السوق في الأنشطة الأخرى التي يزاولها. </a:t>
            </a:r>
          </a:p>
          <a:p>
            <a:pPr marL="0" marR="0" lvl="0" indent="0" algn="just" rtl="1">
              <a:lnSpc>
                <a:spcPct val="200000"/>
              </a:lnSpc>
              <a:spcBef>
                <a:spcPts val="0"/>
              </a:spcBef>
              <a:spcAft>
                <a:spcPts val="0"/>
              </a:spcAft>
              <a:buNone/>
            </a:pPr>
            <a:endParaRPr lang="ar-KW" sz="19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20</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33686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397425"/>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965024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0941" y="729102"/>
            <a:ext cx="5554961" cy="724942"/>
          </a:xfrm>
        </p:spPr>
        <p:txBody>
          <a:bodyPr>
            <a:noAutofit/>
          </a:bodyPr>
          <a:lstStyle/>
          <a:p>
            <a:pPr algn="r" rtl="1"/>
            <a:r>
              <a:rPr lang="ar-KW" sz="2200" dirty="0" smtClean="0">
                <a:solidFill>
                  <a:schemeClr val="accent1">
                    <a:lumMod val="50000"/>
                  </a:schemeClr>
                </a:solidFill>
                <a:latin typeface="+mn-lt"/>
                <a:ea typeface="+mn-ea"/>
                <a:cs typeface="mohammad bold art 1" pitchFamily="2" charset="-78"/>
              </a:rPr>
              <a:t>محفظة </a:t>
            </a:r>
            <a:r>
              <a:rPr lang="ar-KW" sz="2200" dirty="0">
                <a:solidFill>
                  <a:schemeClr val="accent1">
                    <a:lumMod val="50000"/>
                  </a:schemeClr>
                </a:solidFill>
                <a:latin typeface="+mn-lt"/>
                <a:ea typeface="+mn-ea"/>
                <a:cs typeface="mohammad bold art 1" pitchFamily="2" charset="-78"/>
              </a:rPr>
              <a:t>صانع </a:t>
            </a:r>
            <a:r>
              <a:rPr lang="ar-KW" sz="2200" dirty="0" smtClean="0">
                <a:solidFill>
                  <a:schemeClr val="accent1">
                    <a:lumMod val="50000"/>
                  </a:schemeClr>
                </a:solidFill>
                <a:latin typeface="+mn-lt"/>
                <a:ea typeface="+mn-ea"/>
                <a:cs typeface="mohammad bold art 1" pitchFamily="2" charset="-78"/>
              </a:rPr>
              <a:t>السوق - يتبع</a:t>
            </a:r>
            <a:endParaRPr lang="en-US" sz="3200" dirty="0">
              <a:solidFill>
                <a:schemeClr val="tx2"/>
              </a:solidFill>
            </a:endParaRPr>
          </a:p>
        </p:txBody>
      </p:sp>
      <p:sp>
        <p:nvSpPr>
          <p:cNvPr id="3" name="Content Placeholder 2"/>
          <p:cNvSpPr>
            <a:spLocks noGrp="1"/>
          </p:cNvSpPr>
          <p:nvPr>
            <p:ph idx="1"/>
          </p:nvPr>
        </p:nvSpPr>
        <p:spPr>
          <a:xfrm>
            <a:off x="457200" y="1600204"/>
            <a:ext cx="8229600" cy="4525963"/>
          </a:xfrm>
        </p:spPr>
        <p:txBody>
          <a:bodyPr>
            <a:normAutofit/>
          </a:bodyPr>
          <a:lstStyle/>
          <a:p>
            <a:pPr marL="0" indent="0" algn="just" rtl="1">
              <a:lnSpc>
                <a:spcPct val="150000"/>
              </a:lnSpc>
              <a:buNone/>
            </a:pPr>
            <a:r>
              <a:rPr lang="ar-KW" sz="19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مادة 1-41-13</a:t>
            </a:r>
          </a:p>
          <a:p>
            <a:pPr marL="0" indent="0" algn="just" rtl="1">
              <a:lnSpc>
                <a:spcPct val="150000"/>
              </a:lnSpc>
              <a:buNone/>
            </a:pPr>
            <a:r>
              <a:rPr lang="ar-KW" sz="19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يجوز </a:t>
            </a:r>
            <a:r>
              <a:rPr lang="ar-KW" sz="19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لصانع السوق التصرف بالأرباح والفوائض المالية المترتبة عن عمله بالطريقة التي يراها مناسبة بعد تحويلها من  محفظة صانع السوق.</a:t>
            </a:r>
          </a:p>
          <a:p>
            <a:pPr marL="0" indent="0" algn="just" rtl="1">
              <a:lnSpc>
                <a:spcPct val="150000"/>
              </a:lnSpc>
              <a:buNone/>
            </a:pPr>
            <a:endParaRPr lang="ar-KW" sz="19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endParaRPr>
          </a:p>
          <a:p>
            <a:pPr marL="0" indent="0" algn="just" rtl="1">
              <a:lnSpc>
                <a:spcPct val="150000"/>
              </a:lnSpc>
              <a:buNone/>
            </a:pPr>
            <a:r>
              <a:rPr lang="ar-KW" sz="19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مادة 1-41-14</a:t>
            </a:r>
          </a:p>
          <a:p>
            <a:pPr marL="0" indent="0" algn="just" rtl="1">
              <a:lnSpc>
                <a:spcPct val="150000"/>
              </a:lnSpc>
              <a:buNone/>
            </a:pPr>
            <a:r>
              <a:rPr lang="ar-KW" sz="19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يجوز </a:t>
            </a:r>
            <a:r>
              <a:rPr lang="ar-KW" sz="19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لصناع السوق استثمار المبالغ النقدية المتوفرة في محفظة صانع السوق في أدوات الدين قصيرة الأجل. </a:t>
            </a:r>
          </a:p>
          <a:p>
            <a:pPr marL="0" marR="0" lvl="0" indent="0" algn="just" rtl="1">
              <a:lnSpc>
                <a:spcPct val="200000"/>
              </a:lnSpc>
              <a:spcBef>
                <a:spcPts val="0"/>
              </a:spcBef>
              <a:spcAft>
                <a:spcPts val="0"/>
              </a:spcAft>
              <a:buNone/>
            </a:pPr>
            <a:endParaRPr lang="ar-KW" sz="17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21</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33686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397425"/>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011649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167298"/>
            <a:ext cx="2590800" cy="747102"/>
          </a:xfrm>
          <a:prstGeom prst="rect">
            <a:avLst/>
          </a:prstGeom>
        </p:spPr>
      </p:pic>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789544"/>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itle 1"/>
          <p:cNvSpPr txBox="1">
            <a:spLocks/>
          </p:cNvSpPr>
          <p:nvPr/>
        </p:nvSpPr>
        <p:spPr>
          <a:xfrm>
            <a:off x="3048000" y="167298"/>
            <a:ext cx="6062054" cy="97570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rtl="1"/>
            <a:endParaRPr lang="en-US" sz="2800" dirty="0">
              <a:solidFill>
                <a:schemeClr val="tx2">
                  <a:lumMod val="50000"/>
                </a:schemeClr>
              </a:solidFill>
            </a:endParaRPr>
          </a:p>
        </p:txBody>
      </p:sp>
      <p:pic>
        <p:nvPicPr>
          <p:cNvPr id="7"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28395" y="822292"/>
            <a:ext cx="5940339" cy="508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Content Placeholder 2"/>
          <p:cNvSpPr txBox="1">
            <a:spLocks/>
          </p:cNvSpPr>
          <p:nvPr/>
        </p:nvSpPr>
        <p:spPr>
          <a:xfrm>
            <a:off x="219659" y="1183334"/>
            <a:ext cx="8695741" cy="5293666"/>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r" rtl="1">
              <a:lnSpc>
                <a:spcPct val="150000"/>
              </a:lnSpc>
            </a:pPr>
            <a:endParaRPr lang="ar-KW" sz="2200" dirty="0" smtClean="0">
              <a:solidFill>
                <a:schemeClr val="accent1">
                  <a:lumMod val="50000"/>
                </a:schemeClr>
              </a:solidFill>
              <a:cs typeface="Mohammad Bold Art 2" pitchFamily="2" charset="-78"/>
            </a:endParaRPr>
          </a:p>
        </p:txBody>
      </p:sp>
      <p:sp>
        <p:nvSpPr>
          <p:cNvPr id="5" name="Rectangle 4"/>
          <p:cNvSpPr/>
          <p:nvPr/>
        </p:nvSpPr>
        <p:spPr>
          <a:xfrm>
            <a:off x="452730" y="2552894"/>
            <a:ext cx="8238541" cy="954107"/>
          </a:xfrm>
          <a:prstGeom prst="rect">
            <a:avLst/>
          </a:prstGeom>
        </p:spPr>
        <p:txBody>
          <a:bodyPr wrap="square">
            <a:spAutoFit/>
          </a:bodyPr>
          <a:lstStyle/>
          <a:p>
            <a:pPr marR="0" lvl="0" algn="ctr" rtl="1">
              <a:lnSpc>
                <a:spcPct val="200000"/>
              </a:lnSpc>
              <a:spcBef>
                <a:spcPts val="0"/>
              </a:spcBef>
              <a:spcAft>
                <a:spcPts val="0"/>
              </a:spcAft>
            </a:pPr>
            <a:r>
              <a:rPr lang="ar-KW" sz="28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أوامر صانع السوق </a:t>
            </a:r>
            <a:endParaRPr lang="en-US" sz="2800" dirty="0">
              <a:solidFill>
                <a:schemeClr val="accent1">
                  <a:lumMod val="50000"/>
                </a:schemeClr>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8" name="Slide Number Placeholder 7"/>
          <p:cNvSpPr>
            <a:spLocks noGrp="1"/>
          </p:cNvSpPr>
          <p:nvPr>
            <p:ph type="sldNum" sz="quarter" idx="12"/>
          </p:nvPr>
        </p:nvSpPr>
        <p:spPr/>
        <p:txBody>
          <a:bodyPr/>
          <a:lstStyle/>
          <a:p>
            <a:fld id="{F9836BBA-1BD7-4313-BE0D-A1F9E859EC5C}" type="slidenum">
              <a:rPr lang="en-US" smtClean="0"/>
              <a:t>22</a:t>
            </a:fld>
            <a:endParaRPr lang="en-US" dirty="0"/>
          </a:p>
        </p:txBody>
      </p:sp>
    </p:spTree>
    <p:extLst>
      <p:ext uri="{BB962C8B-B14F-4D97-AF65-F5344CB8AC3E}">
        <p14:creationId xmlns:p14="http://schemas.microsoft.com/office/powerpoint/2010/main" val="114753391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31839" y="692696"/>
            <a:ext cx="5554961" cy="724942"/>
          </a:xfrm>
        </p:spPr>
        <p:txBody>
          <a:bodyPr>
            <a:noAutofit/>
          </a:bodyPr>
          <a:lstStyle/>
          <a:p>
            <a:pPr algn="r" rtl="1"/>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2200" dirty="0">
                <a:solidFill>
                  <a:schemeClr val="accent1">
                    <a:lumMod val="50000"/>
                  </a:schemeClr>
                </a:solidFill>
                <a:latin typeface="+mn-lt"/>
                <a:ea typeface="+mn-ea"/>
                <a:cs typeface="mohammad bold art 1" pitchFamily="2" charset="-78"/>
              </a:rPr>
              <a:t>أوامر صانع السوق </a:t>
            </a: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endParaRPr lang="en-US" sz="3200" dirty="0">
              <a:solidFill>
                <a:schemeClr val="tx2"/>
              </a:solidFill>
            </a:endParaRPr>
          </a:p>
        </p:txBody>
      </p:sp>
      <p:sp>
        <p:nvSpPr>
          <p:cNvPr id="3" name="Content Placeholder 2"/>
          <p:cNvSpPr>
            <a:spLocks noGrp="1"/>
          </p:cNvSpPr>
          <p:nvPr>
            <p:ph idx="1"/>
          </p:nvPr>
        </p:nvSpPr>
        <p:spPr>
          <a:xfrm>
            <a:off x="457200" y="1600204"/>
            <a:ext cx="8229600" cy="4525963"/>
          </a:xfrm>
        </p:spPr>
        <p:txBody>
          <a:bodyPr>
            <a:normAutofit fontScale="92500" lnSpcReduction="20000"/>
          </a:bodyPr>
          <a:lstStyle/>
          <a:p>
            <a:pPr marL="0" marR="0" lvl="0" indent="0" algn="just" rtl="1">
              <a:lnSpc>
                <a:spcPct val="150000"/>
              </a:lnSpc>
              <a:spcBef>
                <a:spcPts val="0"/>
              </a:spcBef>
              <a:spcAft>
                <a:spcPts val="0"/>
              </a:spcAft>
              <a:buNone/>
            </a:pPr>
            <a:r>
              <a:rPr lang="ar-KW" sz="19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مادة 1-41-15</a:t>
            </a:r>
          </a:p>
          <a:p>
            <a:pPr marL="0" marR="0" lvl="0" indent="0" algn="just" rtl="1">
              <a:lnSpc>
                <a:spcPct val="150000"/>
              </a:lnSpc>
              <a:spcBef>
                <a:spcPts val="0"/>
              </a:spcBef>
              <a:spcAft>
                <a:spcPts val="0"/>
              </a:spcAft>
              <a:buNone/>
            </a:pPr>
            <a:r>
              <a:rPr lang="ar-KW" sz="19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يتم </a:t>
            </a:r>
            <a:r>
              <a:rPr lang="ar-KW" sz="19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تعريف أوامر صانع السوق من خلال نظام التداول بشكل منفصل بما يتيح التعامل معه في نظام التقاص والتسوية حسب الشروط والضوابط التي يعمل صانع السوق من خلالها.</a:t>
            </a:r>
          </a:p>
          <a:p>
            <a:pPr marL="0" indent="0" algn="just" rtl="1">
              <a:lnSpc>
                <a:spcPct val="150000"/>
              </a:lnSpc>
              <a:buNone/>
            </a:pPr>
            <a:endParaRPr lang="ar-KW" sz="19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endParaRPr>
          </a:p>
          <a:p>
            <a:pPr marL="0" indent="0" algn="just" rtl="1">
              <a:lnSpc>
                <a:spcPct val="150000"/>
              </a:lnSpc>
              <a:buNone/>
            </a:pPr>
            <a:r>
              <a:rPr lang="ar-KW" sz="19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مادة 1-41-16</a:t>
            </a:r>
          </a:p>
          <a:p>
            <a:pPr marL="0" indent="0" algn="just" rtl="1">
              <a:lnSpc>
                <a:spcPct val="150000"/>
              </a:lnSpc>
              <a:buNone/>
            </a:pPr>
            <a:r>
              <a:rPr lang="ar-KW" sz="19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لا </a:t>
            </a:r>
            <a:r>
              <a:rPr lang="ar-KW" sz="19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يتم معاملة أوامر صانع السوق بشكل تفضيلي أو مميز من حيث الأولوية عند إدخال أو  عرض تلك الأوامر في نظام التداول.</a:t>
            </a:r>
          </a:p>
          <a:p>
            <a:pPr marL="0" indent="0" algn="just" rtl="1">
              <a:lnSpc>
                <a:spcPct val="150000"/>
              </a:lnSpc>
              <a:buNone/>
            </a:pPr>
            <a:endParaRPr lang="ar-KW" sz="19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endParaRPr>
          </a:p>
          <a:p>
            <a:pPr marL="0" indent="0" algn="just" rtl="1">
              <a:lnSpc>
                <a:spcPct val="150000"/>
              </a:lnSpc>
              <a:buNone/>
            </a:pPr>
            <a:r>
              <a:rPr lang="ar-KW" sz="19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مادة 1-41-17</a:t>
            </a:r>
          </a:p>
          <a:p>
            <a:pPr marL="0" indent="0" algn="just" rtl="1">
              <a:lnSpc>
                <a:spcPct val="150000"/>
              </a:lnSpc>
              <a:buNone/>
            </a:pPr>
            <a:r>
              <a:rPr lang="ar-KW" sz="19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لا </a:t>
            </a:r>
            <a:r>
              <a:rPr lang="ar-KW" sz="19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يجوز لصانع السوق إدخال أمر بيع أو شراء واحد قد ينتج عنه تنفيذ صفقة أو أكثر بعدة أسعار مختلفة للأسهم التي يقوم بصناعة السوق عليها.</a:t>
            </a:r>
          </a:p>
          <a:p>
            <a:pPr marL="0" marR="0" lvl="0" indent="0" algn="just" rtl="1">
              <a:lnSpc>
                <a:spcPct val="200000"/>
              </a:lnSpc>
              <a:spcBef>
                <a:spcPts val="0"/>
              </a:spcBef>
              <a:spcAft>
                <a:spcPts val="0"/>
              </a:spcAft>
              <a:buNone/>
            </a:pPr>
            <a:endParaRPr lang="ar-KW" sz="19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23</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33686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397425"/>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4077396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167298"/>
            <a:ext cx="2590800" cy="747102"/>
          </a:xfrm>
          <a:prstGeom prst="rect">
            <a:avLst/>
          </a:prstGeom>
        </p:spPr>
      </p:pic>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789544"/>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itle 1"/>
          <p:cNvSpPr txBox="1">
            <a:spLocks/>
          </p:cNvSpPr>
          <p:nvPr/>
        </p:nvSpPr>
        <p:spPr>
          <a:xfrm>
            <a:off x="3048000" y="167298"/>
            <a:ext cx="6062054" cy="97570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rtl="1"/>
            <a:endParaRPr lang="en-US" sz="2800" dirty="0">
              <a:solidFill>
                <a:schemeClr val="tx2">
                  <a:lumMod val="50000"/>
                </a:schemeClr>
              </a:solidFill>
            </a:endParaRPr>
          </a:p>
        </p:txBody>
      </p:sp>
      <p:pic>
        <p:nvPicPr>
          <p:cNvPr id="7"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28395" y="822292"/>
            <a:ext cx="5940339" cy="508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Content Placeholder 2"/>
          <p:cNvSpPr txBox="1">
            <a:spLocks/>
          </p:cNvSpPr>
          <p:nvPr/>
        </p:nvSpPr>
        <p:spPr>
          <a:xfrm>
            <a:off x="219659" y="1183334"/>
            <a:ext cx="8695741" cy="5293666"/>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r" rtl="1">
              <a:lnSpc>
                <a:spcPct val="150000"/>
              </a:lnSpc>
            </a:pPr>
            <a:endParaRPr lang="ar-KW" sz="2200" dirty="0" smtClean="0">
              <a:solidFill>
                <a:schemeClr val="accent1">
                  <a:lumMod val="50000"/>
                </a:schemeClr>
              </a:solidFill>
              <a:cs typeface="Mohammad Bold Art 2" pitchFamily="2" charset="-78"/>
            </a:endParaRPr>
          </a:p>
        </p:txBody>
      </p:sp>
      <p:sp>
        <p:nvSpPr>
          <p:cNvPr id="5" name="Rectangle 4"/>
          <p:cNvSpPr/>
          <p:nvPr/>
        </p:nvSpPr>
        <p:spPr>
          <a:xfrm>
            <a:off x="452730" y="2552894"/>
            <a:ext cx="8238541" cy="1708160"/>
          </a:xfrm>
          <a:prstGeom prst="rect">
            <a:avLst/>
          </a:prstGeom>
        </p:spPr>
        <p:txBody>
          <a:bodyPr wrap="square">
            <a:spAutoFit/>
          </a:bodyPr>
          <a:lstStyle/>
          <a:p>
            <a:pPr algn="ctr" rtl="1">
              <a:lnSpc>
                <a:spcPct val="200000"/>
              </a:lnSpc>
            </a:pPr>
            <a:r>
              <a:rPr lang="ar-KW" sz="28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الشروط الواجب توافرها في الورقة المالية لتسجيل صانع السوق ومزاولة نشاطه عليها</a:t>
            </a:r>
            <a:endParaRPr lang="en-US" sz="28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endParaRPr>
          </a:p>
        </p:txBody>
      </p:sp>
      <p:sp>
        <p:nvSpPr>
          <p:cNvPr id="8" name="Slide Number Placeholder 7"/>
          <p:cNvSpPr>
            <a:spLocks noGrp="1"/>
          </p:cNvSpPr>
          <p:nvPr>
            <p:ph type="sldNum" sz="quarter" idx="12"/>
          </p:nvPr>
        </p:nvSpPr>
        <p:spPr/>
        <p:txBody>
          <a:bodyPr/>
          <a:lstStyle/>
          <a:p>
            <a:fld id="{F9836BBA-1BD7-4313-BE0D-A1F9E859EC5C}" type="slidenum">
              <a:rPr lang="en-US" smtClean="0"/>
              <a:t>24</a:t>
            </a:fld>
            <a:endParaRPr lang="en-US" dirty="0"/>
          </a:p>
        </p:txBody>
      </p:sp>
    </p:spTree>
    <p:extLst>
      <p:ext uri="{BB962C8B-B14F-4D97-AF65-F5344CB8AC3E}">
        <p14:creationId xmlns:p14="http://schemas.microsoft.com/office/powerpoint/2010/main" val="244988434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9439" y="692919"/>
            <a:ext cx="5554961" cy="724942"/>
          </a:xfrm>
        </p:spPr>
        <p:txBody>
          <a:bodyPr>
            <a:noAutofit/>
          </a:bodyPr>
          <a:lstStyle/>
          <a:p>
            <a:pPr algn="r" rtl="1"/>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en-US" sz="3200" dirty="0" smtClean="0">
                <a:solidFill>
                  <a:schemeClr val="accent1">
                    <a:lumMod val="50000"/>
                  </a:schemeClr>
                </a:solidFill>
                <a:cs typeface="mohammad bold art 1" pitchFamily="2" charset="-78"/>
              </a:rPr>
              <a:t/>
            </a:r>
            <a:br>
              <a:rPr lang="en-US" sz="3200" dirty="0" smtClean="0">
                <a:solidFill>
                  <a:schemeClr val="accent1">
                    <a:lumMod val="50000"/>
                  </a:schemeClr>
                </a:solidFill>
                <a:cs typeface="mohammad bold art 1" pitchFamily="2" charset="-78"/>
              </a:rPr>
            </a:br>
            <a:r>
              <a:rPr lang="ar-KW" sz="1800" dirty="0" smtClean="0">
                <a:solidFill>
                  <a:schemeClr val="accent1">
                    <a:lumMod val="50000"/>
                  </a:schemeClr>
                </a:solidFill>
                <a:latin typeface="+mn-lt"/>
                <a:ea typeface="+mn-ea"/>
                <a:cs typeface="mohammad bold art 1" pitchFamily="2" charset="-78"/>
              </a:rPr>
              <a:t>الشروط الواجب </a:t>
            </a:r>
            <a:r>
              <a:rPr lang="ar-KW" sz="1800" dirty="0">
                <a:solidFill>
                  <a:schemeClr val="accent1">
                    <a:lumMod val="50000"/>
                  </a:schemeClr>
                </a:solidFill>
                <a:latin typeface="+mn-lt"/>
                <a:ea typeface="+mn-ea"/>
                <a:cs typeface="mohammad bold art 1" pitchFamily="2" charset="-78"/>
              </a:rPr>
              <a:t>توافرها في </a:t>
            </a:r>
            <a:r>
              <a:rPr lang="ar-KW" sz="1800" dirty="0" smtClean="0">
                <a:solidFill>
                  <a:schemeClr val="accent1">
                    <a:lumMod val="50000"/>
                  </a:schemeClr>
                </a:solidFill>
                <a:latin typeface="+mn-lt"/>
                <a:ea typeface="+mn-ea"/>
                <a:cs typeface="mohammad bold art 1" pitchFamily="2" charset="-78"/>
              </a:rPr>
              <a:t>الورقة المالية لتسجيل</a:t>
            </a:r>
            <a:br>
              <a:rPr lang="ar-KW" sz="1800" dirty="0" smtClean="0">
                <a:solidFill>
                  <a:schemeClr val="accent1">
                    <a:lumMod val="50000"/>
                  </a:schemeClr>
                </a:solidFill>
                <a:latin typeface="+mn-lt"/>
                <a:ea typeface="+mn-ea"/>
                <a:cs typeface="mohammad bold art 1" pitchFamily="2" charset="-78"/>
              </a:rPr>
            </a:br>
            <a:r>
              <a:rPr lang="ar-KW" sz="1800" dirty="0" smtClean="0">
                <a:solidFill>
                  <a:schemeClr val="accent1">
                    <a:lumMod val="50000"/>
                  </a:schemeClr>
                </a:solidFill>
                <a:latin typeface="+mn-lt"/>
                <a:ea typeface="+mn-ea"/>
                <a:cs typeface="mohammad bold art 1" pitchFamily="2" charset="-78"/>
              </a:rPr>
              <a:t> صانع السوق </a:t>
            </a:r>
            <a:r>
              <a:rPr lang="ar-KW" sz="2200" dirty="0">
                <a:solidFill>
                  <a:schemeClr val="accent1">
                    <a:lumMod val="50000"/>
                  </a:schemeClr>
                </a:solidFill>
                <a:latin typeface="+mn-lt"/>
                <a:ea typeface="+mn-ea"/>
                <a:cs typeface="mohammad bold art 1" pitchFamily="2" charset="-78"/>
              </a:rPr>
              <a:t/>
            </a:r>
            <a:br>
              <a:rPr lang="ar-KW" sz="2200" dirty="0">
                <a:solidFill>
                  <a:schemeClr val="accent1">
                    <a:lumMod val="50000"/>
                  </a:schemeClr>
                </a:solidFill>
                <a:latin typeface="+mn-lt"/>
                <a:ea typeface="+mn-ea"/>
                <a:cs typeface="mohammad bold art 1" pitchFamily="2" charset="-78"/>
              </a:rPr>
            </a:br>
            <a:r>
              <a:rPr lang="ar-KW" sz="4000" u="sng" dirty="0">
                <a:solidFill>
                  <a:schemeClr val="tx2"/>
                </a:solidFill>
                <a:cs typeface="Mohammad Bold Art 2" pitchFamily="2" charset="-78"/>
              </a:rPr>
              <a:t/>
            </a:r>
            <a:br>
              <a:rPr lang="ar-KW" sz="4000" u="sng" dirty="0">
                <a:solidFill>
                  <a:schemeClr val="tx2"/>
                </a:solidFill>
                <a:cs typeface="Mohammad Bold Art 2" pitchFamily="2" charset="-78"/>
              </a:rPr>
            </a:b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endParaRPr lang="en-US" sz="3200" dirty="0">
              <a:solidFill>
                <a:schemeClr val="tx2"/>
              </a:solidFill>
            </a:endParaRPr>
          </a:p>
        </p:txBody>
      </p:sp>
      <p:sp>
        <p:nvSpPr>
          <p:cNvPr id="3" name="Content Placeholder 2"/>
          <p:cNvSpPr>
            <a:spLocks noGrp="1"/>
          </p:cNvSpPr>
          <p:nvPr>
            <p:ph idx="1"/>
          </p:nvPr>
        </p:nvSpPr>
        <p:spPr>
          <a:xfrm>
            <a:off x="457200" y="1600204"/>
            <a:ext cx="8229600" cy="4525963"/>
          </a:xfrm>
        </p:spPr>
        <p:txBody>
          <a:bodyPr>
            <a:normAutofit/>
          </a:bodyPr>
          <a:lstStyle/>
          <a:p>
            <a:pPr marL="0" marR="0" lvl="0" indent="0" algn="just" rtl="1">
              <a:lnSpc>
                <a:spcPct val="200000"/>
              </a:lnSpc>
              <a:spcBef>
                <a:spcPts val="0"/>
              </a:spcBef>
              <a:spcAft>
                <a:spcPts val="0"/>
              </a:spcAft>
              <a:buNone/>
            </a:pPr>
            <a:r>
              <a:rPr lang="ar-KW" sz="19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مادة 1-41-18</a:t>
            </a:r>
          </a:p>
          <a:p>
            <a:pPr marL="0" marR="0" lvl="0" indent="0" algn="just" rtl="1">
              <a:lnSpc>
                <a:spcPct val="200000"/>
              </a:lnSpc>
              <a:spcBef>
                <a:spcPts val="0"/>
              </a:spcBef>
              <a:spcAft>
                <a:spcPts val="0"/>
              </a:spcAft>
              <a:buNone/>
            </a:pPr>
            <a:r>
              <a:rPr lang="ar-KW" sz="19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يشترط </a:t>
            </a:r>
            <a:r>
              <a:rPr lang="ar-KW" sz="19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في الورقة المالية التي يسجل عليها صانع السوق ما يلي:</a:t>
            </a:r>
          </a:p>
          <a:p>
            <a:pPr lvl="1" algn="just" rtl="1">
              <a:lnSpc>
                <a:spcPct val="200000"/>
              </a:lnSpc>
              <a:buFont typeface="Courier New" panose="02070309020205020404" pitchFamily="49" charset="0"/>
              <a:buChar char="o"/>
            </a:pPr>
            <a:r>
              <a:rPr lang="ar-KW" sz="18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أن يمر على إدراج الورقة المالية في البورصة مدة لا تقل عن سنة ميلادية واحدة.</a:t>
            </a:r>
          </a:p>
          <a:p>
            <a:pPr lvl="1" algn="just" rtl="1">
              <a:lnSpc>
                <a:spcPct val="200000"/>
              </a:lnSpc>
              <a:buFont typeface="Courier New" panose="02070309020205020404" pitchFamily="49" charset="0"/>
              <a:buChar char="o"/>
            </a:pPr>
            <a:r>
              <a:rPr lang="ar-KW" sz="18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 ألا يتجاوز عدد صناع السوق للورقة المالية الواحدة عن خمسة، ما لم توافق الهيئة على زيادة هذا العدد.</a:t>
            </a:r>
          </a:p>
          <a:p>
            <a:pPr marL="0" indent="0" algn="just" rtl="1">
              <a:lnSpc>
                <a:spcPct val="200000"/>
              </a:lnSpc>
              <a:buNone/>
            </a:pPr>
            <a:r>
              <a:rPr lang="ar-KW" sz="19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و</a:t>
            </a:r>
            <a:r>
              <a:rPr lang="ar-KW" sz="19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تحدد </a:t>
            </a:r>
            <a:r>
              <a:rPr lang="ar-KW" sz="19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البورصة الشروط الأخرى التي يتعين توافرها في الأوراق </a:t>
            </a:r>
            <a:r>
              <a:rPr lang="ar-KW" sz="19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المالية.</a:t>
            </a:r>
            <a:endParaRPr lang="ar-KW" sz="19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25</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33686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397425"/>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004152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167298"/>
            <a:ext cx="2590800" cy="747102"/>
          </a:xfrm>
          <a:prstGeom prst="rect">
            <a:avLst/>
          </a:prstGeom>
        </p:spPr>
      </p:pic>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789544"/>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itle 1"/>
          <p:cNvSpPr txBox="1">
            <a:spLocks/>
          </p:cNvSpPr>
          <p:nvPr/>
        </p:nvSpPr>
        <p:spPr>
          <a:xfrm>
            <a:off x="3048000" y="167298"/>
            <a:ext cx="6062054" cy="97570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rtl="1"/>
            <a:endParaRPr lang="en-US" sz="2800" dirty="0">
              <a:solidFill>
                <a:schemeClr val="tx2">
                  <a:lumMod val="50000"/>
                </a:schemeClr>
              </a:solidFill>
            </a:endParaRPr>
          </a:p>
        </p:txBody>
      </p:sp>
      <p:pic>
        <p:nvPicPr>
          <p:cNvPr id="7"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28395" y="822292"/>
            <a:ext cx="5940339" cy="508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Content Placeholder 2"/>
          <p:cNvSpPr txBox="1">
            <a:spLocks/>
          </p:cNvSpPr>
          <p:nvPr/>
        </p:nvSpPr>
        <p:spPr>
          <a:xfrm>
            <a:off x="219659" y="1183334"/>
            <a:ext cx="8695741" cy="5293666"/>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r" rtl="1">
              <a:lnSpc>
                <a:spcPct val="150000"/>
              </a:lnSpc>
            </a:pPr>
            <a:endParaRPr lang="ar-KW" sz="2200" dirty="0" smtClean="0">
              <a:solidFill>
                <a:schemeClr val="accent1">
                  <a:lumMod val="50000"/>
                </a:schemeClr>
              </a:solidFill>
              <a:cs typeface="Mohammad Bold Art 2" pitchFamily="2" charset="-78"/>
            </a:endParaRPr>
          </a:p>
        </p:txBody>
      </p:sp>
      <p:sp>
        <p:nvSpPr>
          <p:cNvPr id="5" name="Rectangle 4"/>
          <p:cNvSpPr/>
          <p:nvPr/>
        </p:nvSpPr>
        <p:spPr>
          <a:xfrm>
            <a:off x="452730" y="2552894"/>
            <a:ext cx="8238541" cy="1077218"/>
          </a:xfrm>
          <a:prstGeom prst="rect">
            <a:avLst/>
          </a:prstGeom>
        </p:spPr>
        <p:txBody>
          <a:bodyPr wrap="square">
            <a:spAutoFit/>
          </a:bodyPr>
          <a:lstStyle/>
          <a:p>
            <a:pPr algn="ctr" rtl="1">
              <a:lnSpc>
                <a:spcPct val="200000"/>
              </a:lnSpc>
            </a:pPr>
            <a:r>
              <a:rPr lang="ar-KW" sz="32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التزامات صانع السوق المستمرة</a:t>
            </a:r>
            <a:endParaRPr lang="en-US" sz="32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endParaRPr>
          </a:p>
        </p:txBody>
      </p:sp>
      <p:sp>
        <p:nvSpPr>
          <p:cNvPr id="8" name="Slide Number Placeholder 7"/>
          <p:cNvSpPr>
            <a:spLocks noGrp="1"/>
          </p:cNvSpPr>
          <p:nvPr>
            <p:ph type="sldNum" sz="quarter" idx="12"/>
          </p:nvPr>
        </p:nvSpPr>
        <p:spPr/>
        <p:txBody>
          <a:bodyPr/>
          <a:lstStyle/>
          <a:p>
            <a:fld id="{F9836BBA-1BD7-4313-BE0D-A1F9E859EC5C}" type="slidenum">
              <a:rPr lang="en-US" smtClean="0"/>
              <a:t>26</a:t>
            </a:fld>
            <a:endParaRPr lang="en-US" dirty="0"/>
          </a:p>
        </p:txBody>
      </p:sp>
    </p:spTree>
    <p:extLst>
      <p:ext uri="{BB962C8B-B14F-4D97-AF65-F5344CB8AC3E}">
        <p14:creationId xmlns:p14="http://schemas.microsoft.com/office/powerpoint/2010/main" val="201185412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4987" y="571094"/>
            <a:ext cx="5554961" cy="724942"/>
          </a:xfrm>
        </p:spPr>
        <p:txBody>
          <a:bodyPr>
            <a:noAutofit/>
          </a:bodyPr>
          <a:lstStyle/>
          <a:p>
            <a:pPr algn="r" rtl="1"/>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en-US" sz="3200" dirty="0" smtClean="0">
                <a:solidFill>
                  <a:schemeClr val="accent1">
                    <a:lumMod val="50000"/>
                  </a:schemeClr>
                </a:solidFill>
                <a:cs typeface="mohammad bold art 1" pitchFamily="2" charset="-78"/>
              </a:rPr>
              <a:t/>
            </a:r>
            <a:br>
              <a:rPr lang="en-US" sz="3200" dirty="0" smtClean="0">
                <a:solidFill>
                  <a:schemeClr val="accent1">
                    <a:lumMod val="50000"/>
                  </a:schemeClr>
                </a:solidFill>
                <a:cs typeface="mohammad bold art 1" pitchFamily="2" charset="-78"/>
              </a:rPr>
            </a:br>
            <a:r>
              <a:rPr lang="ar-KW" sz="2200" dirty="0" smtClean="0">
                <a:solidFill>
                  <a:schemeClr val="accent1">
                    <a:lumMod val="50000"/>
                  </a:schemeClr>
                </a:solidFill>
                <a:latin typeface="+mn-lt"/>
                <a:ea typeface="+mn-ea"/>
                <a:cs typeface="mohammad bold art 1" pitchFamily="2" charset="-78"/>
              </a:rPr>
              <a:t>التزامات </a:t>
            </a:r>
            <a:r>
              <a:rPr lang="ar-KW" sz="2200" dirty="0">
                <a:solidFill>
                  <a:schemeClr val="accent1">
                    <a:lumMod val="50000"/>
                  </a:schemeClr>
                </a:solidFill>
                <a:latin typeface="+mn-lt"/>
                <a:ea typeface="+mn-ea"/>
                <a:cs typeface="mohammad bold art 1" pitchFamily="2" charset="-78"/>
              </a:rPr>
              <a:t>صانع السوق المستمرة </a:t>
            </a:r>
            <a:r>
              <a:rPr lang="en-US" sz="3200" dirty="0">
                <a:solidFill>
                  <a:schemeClr val="accent1">
                    <a:lumMod val="50000"/>
                  </a:schemeClr>
                </a:solidFill>
                <a:latin typeface="Calibri" panose="020F0502020204030204" pitchFamily="34" charset="0"/>
                <a:ea typeface="Calibri" panose="020F0502020204030204" pitchFamily="34" charset="0"/>
                <a:cs typeface="Arial" panose="020B0604020202020204" pitchFamily="34" charset="0"/>
              </a:rPr>
              <a:t/>
            </a:r>
            <a:br>
              <a:rPr lang="en-US" sz="3200" dirty="0">
                <a:solidFill>
                  <a:schemeClr val="accent1">
                    <a:lumMod val="50000"/>
                  </a:schemeClr>
                </a:solidFill>
                <a:latin typeface="Calibri" panose="020F0502020204030204" pitchFamily="34" charset="0"/>
                <a:ea typeface="Calibri" panose="020F0502020204030204" pitchFamily="34" charset="0"/>
                <a:cs typeface="Arial" panose="020B0604020202020204" pitchFamily="34" charset="0"/>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4000" u="sng" dirty="0">
                <a:solidFill>
                  <a:schemeClr val="tx2"/>
                </a:solidFill>
                <a:cs typeface="Mohammad Bold Art 2" pitchFamily="2" charset="-78"/>
              </a:rPr>
              <a:t/>
            </a:r>
            <a:br>
              <a:rPr lang="ar-KW" sz="4000" u="sng" dirty="0">
                <a:solidFill>
                  <a:schemeClr val="tx2"/>
                </a:solidFill>
                <a:cs typeface="Mohammad Bold Art 2" pitchFamily="2" charset="-78"/>
              </a:rPr>
            </a:b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endParaRPr lang="en-US" sz="3200" dirty="0">
              <a:solidFill>
                <a:schemeClr val="tx2"/>
              </a:solidFill>
            </a:endParaRPr>
          </a:p>
        </p:txBody>
      </p:sp>
      <p:sp>
        <p:nvSpPr>
          <p:cNvPr id="3" name="Content Placeholder 2"/>
          <p:cNvSpPr>
            <a:spLocks noGrp="1"/>
          </p:cNvSpPr>
          <p:nvPr>
            <p:ph idx="1"/>
          </p:nvPr>
        </p:nvSpPr>
        <p:spPr>
          <a:xfrm>
            <a:off x="457200" y="1600204"/>
            <a:ext cx="8229600" cy="4525963"/>
          </a:xfrm>
        </p:spPr>
        <p:txBody>
          <a:bodyPr>
            <a:normAutofit/>
          </a:bodyPr>
          <a:lstStyle/>
          <a:p>
            <a:pPr marL="0" marR="0" lvl="0" indent="0" algn="just" rtl="1">
              <a:lnSpc>
                <a:spcPct val="170000"/>
              </a:lnSpc>
              <a:spcBef>
                <a:spcPts val="0"/>
              </a:spcBef>
              <a:spcAft>
                <a:spcPts val="0"/>
              </a:spcAft>
              <a:buNone/>
            </a:pPr>
            <a:r>
              <a:rPr lang="ar-KW" sz="19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مادة 1-41-19</a:t>
            </a:r>
          </a:p>
          <a:p>
            <a:pPr marL="0" marR="0" lvl="0" indent="0" algn="just" rtl="1">
              <a:lnSpc>
                <a:spcPct val="170000"/>
              </a:lnSpc>
              <a:spcBef>
                <a:spcPts val="0"/>
              </a:spcBef>
              <a:spcAft>
                <a:spcPts val="0"/>
              </a:spcAft>
              <a:buNone/>
            </a:pPr>
            <a:r>
              <a:rPr lang="ar-KW" sz="19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يلتزم صانع السوق – بشكل مستمر- </a:t>
            </a:r>
            <a:r>
              <a:rPr lang="ar-KW" sz="19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بإدخال </a:t>
            </a:r>
            <a:r>
              <a:rPr lang="ar-KW" sz="19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أوامر بيع وشراء على الورقة المالية المسجل </a:t>
            </a:r>
            <a:r>
              <a:rPr lang="ar-KW" sz="19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عليها وفقاً للاتفاق المبرم بين صانع السوق والبورصة </a:t>
            </a:r>
            <a:r>
              <a:rPr lang="ar-KW" sz="19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وذلك بأسعار مقترنة ببعضها مع فارق سعري تحدده البورصة، على أن يقوم بتعديل تلك الأوامر حسب حركة أسعار الورقة المالية، وذلك خلال فترات زمنية معينة تحددها البورصة</a:t>
            </a:r>
            <a:r>
              <a:rPr lang="ar-KW" sz="19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a:t>
            </a:r>
          </a:p>
          <a:p>
            <a:pPr marL="0" marR="0" lvl="0" indent="0" algn="just" rtl="1">
              <a:lnSpc>
                <a:spcPct val="170000"/>
              </a:lnSpc>
              <a:spcBef>
                <a:spcPts val="0"/>
              </a:spcBef>
              <a:spcAft>
                <a:spcPts val="0"/>
              </a:spcAft>
              <a:buNone/>
            </a:pPr>
            <a:endParaRPr lang="ar-KW" sz="5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endParaRPr>
          </a:p>
          <a:p>
            <a:pPr marL="0" marR="0" lvl="0" indent="0" algn="just" rtl="1">
              <a:lnSpc>
                <a:spcPct val="170000"/>
              </a:lnSpc>
              <a:spcBef>
                <a:spcPts val="0"/>
              </a:spcBef>
              <a:spcAft>
                <a:spcPts val="0"/>
              </a:spcAft>
              <a:buNone/>
            </a:pPr>
            <a:r>
              <a:rPr lang="ar-KW" sz="19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مادة 1-41-20</a:t>
            </a:r>
          </a:p>
          <a:p>
            <a:pPr marL="0" marR="0" lvl="0" indent="0" algn="just" rtl="1">
              <a:lnSpc>
                <a:spcPct val="170000"/>
              </a:lnSpc>
              <a:spcBef>
                <a:spcPts val="0"/>
              </a:spcBef>
              <a:spcAft>
                <a:spcPts val="0"/>
              </a:spcAft>
              <a:buNone/>
            </a:pPr>
            <a:r>
              <a:rPr lang="ar-KW" sz="19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 يلتزم صانع السوق بتوفير </a:t>
            </a:r>
            <a:r>
              <a:rPr lang="ar-KW" sz="19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أوامر البيع والشراء لمدة زمنية تحددها البورصة</a:t>
            </a:r>
            <a:r>
              <a:rPr lang="ar-KW" sz="19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a:t>
            </a:r>
          </a:p>
          <a:p>
            <a:pPr marL="0" marR="0" lvl="0" indent="0" algn="just" rtl="1">
              <a:lnSpc>
                <a:spcPct val="170000"/>
              </a:lnSpc>
              <a:spcBef>
                <a:spcPts val="0"/>
              </a:spcBef>
              <a:spcAft>
                <a:spcPts val="0"/>
              </a:spcAft>
              <a:buNone/>
            </a:pPr>
            <a:endParaRPr lang="ar-KW" sz="19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27</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33686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397425"/>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63291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59832" y="593192"/>
            <a:ext cx="5554961" cy="724942"/>
          </a:xfrm>
        </p:spPr>
        <p:txBody>
          <a:bodyPr>
            <a:noAutofit/>
          </a:bodyPr>
          <a:lstStyle/>
          <a:p>
            <a:pPr algn="r" rtl="1"/>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en-US" sz="3200" dirty="0" smtClean="0">
                <a:solidFill>
                  <a:schemeClr val="accent1">
                    <a:lumMod val="50000"/>
                  </a:schemeClr>
                </a:solidFill>
                <a:cs typeface="mohammad bold art 1" pitchFamily="2" charset="-78"/>
              </a:rPr>
              <a:t/>
            </a:r>
            <a:br>
              <a:rPr lang="en-US" sz="3200" dirty="0" smtClean="0">
                <a:solidFill>
                  <a:schemeClr val="accent1">
                    <a:lumMod val="50000"/>
                  </a:schemeClr>
                </a:solidFill>
                <a:cs typeface="mohammad bold art 1" pitchFamily="2" charset="-78"/>
              </a:rPr>
            </a:br>
            <a:r>
              <a:rPr lang="ar-KW" sz="2200" dirty="0" smtClean="0">
                <a:solidFill>
                  <a:schemeClr val="accent1">
                    <a:lumMod val="50000"/>
                  </a:schemeClr>
                </a:solidFill>
                <a:latin typeface="+mn-lt"/>
                <a:ea typeface="+mn-ea"/>
                <a:cs typeface="mohammad bold art 1" pitchFamily="2" charset="-78"/>
              </a:rPr>
              <a:t>التزامات </a:t>
            </a:r>
            <a:r>
              <a:rPr lang="ar-KW" sz="2200" dirty="0">
                <a:solidFill>
                  <a:schemeClr val="accent1">
                    <a:lumMod val="50000"/>
                  </a:schemeClr>
                </a:solidFill>
                <a:latin typeface="+mn-lt"/>
                <a:ea typeface="+mn-ea"/>
                <a:cs typeface="mohammad bold art 1" pitchFamily="2" charset="-78"/>
              </a:rPr>
              <a:t>صانع السوق المستمرة </a:t>
            </a:r>
            <a:r>
              <a:rPr lang="ar-KW" sz="2200" dirty="0" smtClean="0">
                <a:solidFill>
                  <a:schemeClr val="accent1">
                    <a:lumMod val="50000"/>
                  </a:schemeClr>
                </a:solidFill>
                <a:latin typeface="+mn-lt"/>
                <a:ea typeface="+mn-ea"/>
                <a:cs typeface="mohammad bold art 1" pitchFamily="2" charset="-78"/>
              </a:rPr>
              <a:t>- يتبع</a:t>
            </a:r>
            <a:r>
              <a:rPr lang="en-US" sz="3200" dirty="0">
                <a:solidFill>
                  <a:schemeClr val="accent1">
                    <a:lumMod val="50000"/>
                  </a:schemeClr>
                </a:solidFill>
                <a:latin typeface="Calibri" panose="020F0502020204030204" pitchFamily="34" charset="0"/>
                <a:ea typeface="Calibri" panose="020F0502020204030204" pitchFamily="34" charset="0"/>
                <a:cs typeface="Arial" panose="020B0604020202020204" pitchFamily="34" charset="0"/>
              </a:rPr>
              <a:t/>
            </a:r>
            <a:br>
              <a:rPr lang="en-US" sz="3200" dirty="0">
                <a:solidFill>
                  <a:schemeClr val="accent1">
                    <a:lumMod val="50000"/>
                  </a:schemeClr>
                </a:solidFill>
                <a:latin typeface="Calibri" panose="020F0502020204030204" pitchFamily="34" charset="0"/>
                <a:ea typeface="Calibri" panose="020F0502020204030204" pitchFamily="34" charset="0"/>
                <a:cs typeface="Arial" panose="020B0604020202020204" pitchFamily="34" charset="0"/>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4000" u="sng" dirty="0">
                <a:solidFill>
                  <a:schemeClr val="tx2"/>
                </a:solidFill>
                <a:cs typeface="Mohammad Bold Art 2" pitchFamily="2" charset="-78"/>
              </a:rPr>
              <a:t/>
            </a:r>
            <a:br>
              <a:rPr lang="ar-KW" sz="4000" u="sng" dirty="0">
                <a:solidFill>
                  <a:schemeClr val="tx2"/>
                </a:solidFill>
                <a:cs typeface="Mohammad Bold Art 2" pitchFamily="2" charset="-78"/>
              </a:rPr>
            </a:b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endParaRPr lang="en-US" sz="3200" dirty="0">
              <a:solidFill>
                <a:schemeClr val="tx2"/>
              </a:solidFill>
            </a:endParaRPr>
          </a:p>
        </p:txBody>
      </p:sp>
      <p:sp>
        <p:nvSpPr>
          <p:cNvPr id="3" name="Content Placeholder 2"/>
          <p:cNvSpPr>
            <a:spLocks noGrp="1"/>
          </p:cNvSpPr>
          <p:nvPr>
            <p:ph idx="1"/>
          </p:nvPr>
        </p:nvSpPr>
        <p:spPr>
          <a:xfrm>
            <a:off x="457200" y="1600204"/>
            <a:ext cx="8229600" cy="4525963"/>
          </a:xfrm>
        </p:spPr>
        <p:txBody>
          <a:bodyPr>
            <a:normAutofit fontScale="85000" lnSpcReduction="10000"/>
          </a:bodyPr>
          <a:lstStyle/>
          <a:p>
            <a:pPr marL="0" indent="0" algn="just" rtl="1">
              <a:lnSpc>
                <a:spcPct val="170000"/>
              </a:lnSpc>
              <a:spcBef>
                <a:spcPts val="0"/>
              </a:spcBef>
              <a:buNone/>
            </a:pPr>
            <a:r>
              <a:rPr lang="ar-KW" sz="19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مادة </a:t>
            </a:r>
            <a:r>
              <a:rPr lang="ar-KW" sz="19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1-41-21</a:t>
            </a:r>
          </a:p>
          <a:p>
            <a:pPr marL="0" marR="0" lvl="0" indent="0" algn="just" rtl="1">
              <a:lnSpc>
                <a:spcPct val="170000"/>
              </a:lnSpc>
              <a:spcBef>
                <a:spcPts val="0"/>
              </a:spcBef>
              <a:spcAft>
                <a:spcPts val="0"/>
              </a:spcAft>
              <a:buNone/>
            </a:pPr>
            <a:r>
              <a:rPr lang="ar-KW" sz="19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يلتزم صانع السوق بتوفير </a:t>
            </a:r>
            <a:r>
              <a:rPr lang="ar-KW" sz="19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الحد الأدنى الذي تحدده البورصة من المبالغ النقدية المخصصة لعملية صناعة السوق طوال فترة سريان الترخيص. </a:t>
            </a:r>
            <a:endParaRPr lang="ar-KW" sz="19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endParaRPr>
          </a:p>
          <a:p>
            <a:pPr marL="0" marR="0" lvl="0" indent="0" algn="just" rtl="1">
              <a:lnSpc>
                <a:spcPct val="170000"/>
              </a:lnSpc>
              <a:spcBef>
                <a:spcPts val="0"/>
              </a:spcBef>
              <a:spcAft>
                <a:spcPts val="0"/>
              </a:spcAft>
              <a:buNone/>
            </a:pPr>
            <a:endParaRPr lang="ar-KW" sz="8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endParaRPr>
          </a:p>
          <a:p>
            <a:pPr marL="0" marR="0" lvl="0" indent="0" algn="just" rtl="1">
              <a:lnSpc>
                <a:spcPct val="170000"/>
              </a:lnSpc>
              <a:spcBef>
                <a:spcPts val="0"/>
              </a:spcBef>
              <a:spcAft>
                <a:spcPts val="0"/>
              </a:spcAft>
              <a:buNone/>
            </a:pPr>
            <a:r>
              <a:rPr lang="ar-KW" sz="19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مادة 1-41-22</a:t>
            </a:r>
          </a:p>
          <a:p>
            <a:pPr marL="0" marR="0" lvl="0" indent="0" algn="just" rtl="1">
              <a:lnSpc>
                <a:spcPct val="170000"/>
              </a:lnSpc>
              <a:spcBef>
                <a:spcPts val="0"/>
              </a:spcBef>
              <a:spcAft>
                <a:spcPts val="0"/>
              </a:spcAft>
              <a:buNone/>
            </a:pPr>
            <a:r>
              <a:rPr lang="ar-KW" sz="19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يلتزم صانع السوق بتوفير </a:t>
            </a:r>
            <a:r>
              <a:rPr lang="ar-KW" sz="19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أوامر البيع والشراء، بحسب الشرائح التي تحددها البورصة ووفقاً للاتفاق المبرم بين صانع السوق والبورصة. ويجوز للبورصة أن تحدد نسبة أوامر البيع القصوى من إجمالي قيمة الأوامر اليومية للورقة المالية الواحدة.</a:t>
            </a:r>
          </a:p>
          <a:p>
            <a:pPr marL="0" marR="0" lvl="0" indent="0" algn="just" rtl="1">
              <a:lnSpc>
                <a:spcPct val="170000"/>
              </a:lnSpc>
              <a:spcBef>
                <a:spcPts val="0"/>
              </a:spcBef>
              <a:spcAft>
                <a:spcPts val="0"/>
              </a:spcAft>
              <a:buNone/>
            </a:pPr>
            <a:endParaRPr lang="ar-KW" sz="8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endParaRPr>
          </a:p>
          <a:p>
            <a:pPr marL="0" marR="0" lvl="0" indent="0" algn="just" rtl="1">
              <a:lnSpc>
                <a:spcPct val="170000"/>
              </a:lnSpc>
              <a:spcBef>
                <a:spcPts val="0"/>
              </a:spcBef>
              <a:spcAft>
                <a:spcPts val="0"/>
              </a:spcAft>
              <a:buNone/>
            </a:pPr>
            <a:r>
              <a:rPr lang="ar-KW" sz="19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مادة </a:t>
            </a:r>
            <a:r>
              <a:rPr lang="ar-KW" sz="19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1-41-23</a:t>
            </a:r>
          </a:p>
          <a:p>
            <a:pPr marL="0" marR="0" lvl="0" indent="0" algn="just" rtl="1">
              <a:lnSpc>
                <a:spcPct val="170000"/>
              </a:lnSpc>
              <a:spcBef>
                <a:spcPts val="0"/>
              </a:spcBef>
              <a:spcAft>
                <a:spcPts val="0"/>
              </a:spcAft>
              <a:buNone/>
            </a:pPr>
            <a:r>
              <a:rPr lang="ar-KW" sz="19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يلتزم صانع السوق </a:t>
            </a:r>
            <a:r>
              <a:rPr lang="ar-KW" sz="19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بتنفيذ </a:t>
            </a:r>
            <a:r>
              <a:rPr lang="ar-KW" sz="19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أوامر البيع والشراء (الصفقات) بقيمة تداول لا يقل مجموعها الشهري عن نسبة معينة تحددها البورصة من إجمالي قيمة تداولات الورقة المالية لذات الشهر.</a:t>
            </a:r>
          </a:p>
          <a:p>
            <a:pPr marL="0" marR="0" lvl="0" indent="0" algn="just" rtl="1">
              <a:lnSpc>
                <a:spcPct val="170000"/>
              </a:lnSpc>
              <a:spcBef>
                <a:spcPts val="0"/>
              </a:spcBef>
              <a:spcAft>
                <a:spcPts val="0"/>
              </a:spcAft>
              <a:buNone/>
            </a:pPr>
            <a:endParaRPr lang="ar-KW" sz="19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28</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33686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397425"/>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5981600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59832" y="794066"/>
            <a:ext cx="5554961" cy="724942"/>
          </a:xfrm>
        </p:spPr>
        <p:txBody>
          <a:bodyPr>
            <a:noAutofit/>
          </a:bodyPr>
          <a:lstStyle/>
          <a:p>
            <a:pPr algn="r" rtl="1"/>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2200" dirty="0">
                <a:solidFill>
                  <a:schemeClr val="accent1">
                    <a:lumMod val="50000"/>
                  </a:schemeClr>
                </a:solidFill>
                <a:latin typeface="+mn-lt"/>
                <a:ea typeface="+mn-ea"/>
                <a:cs typeface="mohammad bold art 1" pitchFamily="2" charset="-78"/>
              </a:rPr>
              <a:t>التزامات صانع السوق المستمرة </a:t>
            </a:r>
            <a:r>
              <a:rPr lang="ar-KW" sz="2200" dirty="0" smtClean="0">
                <a:solidFill>
                  <a:schemeClr val="accent1">
                    <a:lumMod val="50000"/>
                  </a:schemeClr>
                </a:solidFill>
                <a:latin typeface="+mn-lt"/>
                <a:ea typeface="+mn-ea"/>
                <a:cs typeface="mohammad bold art 1" pitchFamily="2" charset="-78"/>
              </a:rPr>
              <a:t>-يتبع</a:t>
            </a:r>
            <a:r>
              <a:rPr lang="en-US" sz="3200" dirty="0">
                <a:solidFill>
                  <a:schemeClr val="accent1">
                    <a:lumMod val="50000"/>
                  </a:schemeClr>
                </a:solidFill>
                <a:latin typeface="Calibri" panose="020F0502020204030204" pitchFamily="34" charset="0"/>
                <a:ea typeface="Calibri" panose="020F0502020204030204" pitchFamily="34" charset="0"/>
                <a:cs typeface="Arial" panose="020B0604020202020204" pitchFamily="34" charset="0"/>
              </a:rPr>
              <a:t/>
            </a:r>
            <a:br>
              <a:rPr lang="en-US" sz="3200" dirty="0">
                <a:solidFill>
                  <a:schemeClr val="accent1">
                    <a:lumMod val="50000"/>
                  </a:schemeClr>
                </a:solidFill>
                <a:latin typeface="Calibri" panose="020F0502020204030204" pitchFamily="34" charset="0"/>
                <a:ea typeface="Calibri" panose="020F0502020204030204" pitchFamily="34" charset="0"/>
                <a:cs typeface="Arial" panose="020B0604020202020204" pitchFamily="34" charset="0"/>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4000" u="sng" dirty="0">
                <a:solidFill>
                  <a:schemeClr val="tx2"/>
                </a:solidFill>
                <a:cs typeface="Mohammad Bold Art 2" pitchFamily="2" charset="-78"/>
              </a:rPr>
              <a:t/>
            </a:r>
            <a:br>
              <a:rPr lang="ar-KW" sz="4000" u="sng" dirty="0">
                <a:solidFill>
                  <a:schemeClr val="tx2"/>
                </a:solidFill>
                <a:cs typeface="Mohammad Bold Art 2" pitchFamily="2" charset="-78"/>
              </a:rPr>
            </a:b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endParaRPr lang="en-US" sz="3200" dirty="0">
              <a:solidFill>
                <a:schemeClr val="tx2"/>
              </a:solidFill>
            </a:endParaRPr>
          </a:p>
        </p:txBody>
      </p:sp>
      <p:sp>
        <p:nvSpPr>
          <p:cNvPr id="3" name="Content Placeholder 2"/>
          <p:cNvSpPr>
            <a:spLocks noGrp="1"/>
          </p:cNvSpPr>
          <p:nvPr>
            <p:ph idx="1"/>
          </p:nvPr>
        </p:nvSpPr>
        <p:spPr>
          <a:xfrm>
            <a:off x="470537" y="1461827"/>
            <a:ext cx="8229600" cy="4525963"/>
          </a:xfrm>
        </p:spPr>
        <p:txBody>
          <a:bodyPr>
            <a:noAutofit/>
          </a:bodyPr>
          <a:lstStyle/>
          <a:p>
            <a:pPr marL="0" marR="0" lvl="0" indent="0" algn="just" rtl="1">
              <a:lnSpc>
                <a:spcPts val="3000"/>
              </a:lnSpc>
              <a:spcBef>
                <a:spcPts val="0"/>
              </a:spcBef>
              <a:spcAft>
                <a:spcPts val="0"/>
              </a:spcAft>
              <a:buNone/>
            </a:pPr>
            <a:r>
              <a:rPr lang="ar-KW" sz="18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مادة </a:t>
            </a:r>
            <a:r>
              <a:rPr lang="ar-KW" sz="18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1-41-24</a:t>
            </a:r>
            <a:endParaRPr lang="ar-KW" sz="18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endParaRPr>
          </a:p>
          <a:p>
            <a:pPr marL="0" marR="0" lvl="0" indent="0" algn="just" rtl="1">
              <a:lnSpc>
                <a:spcPts val="3000"/>
              </a:lnSpc>
              <a:spcBef>
                <a:spcPts val="0"/>
              </a:spcBef>
              <a:spcAft>
                <a:spcPts val="0"/>
              </a:spcAft>
              <a:buNone/>
            </a:pPr>
            <a:r>
              <a:rPr lang="ar-KW" sz="18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يلتزم </a:t>
            </a:r>
            <a:r>
              <a:rPr lang="ar-KW" sz="18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صانع السوق بتزويد الهيئة بتقرير اسبوعي عن الأمور التالية: </a:t>
            </a:r>
          </a:p>
          <a:p>
            <a:pPr lvl="1" algn="just" rtl="1">
              <a:lnSpc>
                <a:spcPct val="150000"/>
              </a:lnSpc>
              <a:buFont typeface="Courier New" panose="02070309020205020404" pitchFamily="49" charset="0"/>
              <a:buChar char="o"/>
            </a:pPr>
            <a:r>
              <a:rPr lang="ar-KW" sz="18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ملخص </a:t>
            </a:r>
            <a:r>
              <a:rPr lang="ar-KW" sz="18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لعمليات البيع والشراء التي قام بها في كل جلسة </a:t>
            </a:r>
            <a:r>
              <a:rPr lang="ar-KW" sz="18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تداول.</a:t>
            </a:r>
            <a:endParaRPr lang="ar-KW" sz="18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endParaRPr>
          </a:p>
          <a:p>
            <a:pPr lvl="1" algn="just" rtl="1">
              <a:lnSpc>
                <a:spcPct val="150000"/>
              </a:lnSpc>
              <a:buFont typeface="Courier New" panose="02070309020205020404" pitchFamily="49" charset="0"/>
              <a:buChar char="o"/>
            </a:pPr>
            <a:r>
              <a:rPr lang="ar-KW" sz="18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متوسط الفرق بين سعر الشراء والبيع </a:t>
            </a:r>
            <a:r>
              <a:rPr lang="ar-KW" sz="18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اليومي.</a:t>
            </a:r>
            <a:endParaRPr lang="ar-KW" sz="18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endParaRPr>
          </a:p>
          <a:p>
            <a:pPr lvl="1" algn="just" rtl="1">
              <a:lnSpc>
                <a:spcPct val="150000"/>
              </a:lnSpc>
              <a:buFont typeface="Courier New" panose="02070309020205020404" pitchFamily="49" charset="0"/>
              <a:buChar char="o"/>
            </a:pPr>
            <a:r>
              <a:rPr lang="ar-KW" sz="18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متوسط حجم أوامر البيع والشراء المدخلة في كل جلسة </a:t>
            </a:r>
            <a:r>
              <a:rPr lang="ar-KW" sz="18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تداول.</a:t>
            </a:r>
            <a:endParaRPr lang="ar-KW" sz="18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endParaRPr>
          </a:p>
          <a:p>
            <a:pPr lvl="1" algn="just" rtl="1">
              <a:lnSpc>
                <a:spcPct val="150000"/>
              </a:lnSpc>
              <a:buFont typeface="Courier New" panose="02070309020205020404" pitchFamily="49" charset="0"/>
              <a:buChar char="o"/>
            </a:pPr>
            <a:r>
              <a:rPr lang="ar-KW" sz="18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نسبة الأوامر التي تم تنفيذها خلال اليوم من إجمالي قيمة </a:t>
            </a:r>
            <a:r>
              <a:rPr lang="ar-KW" sz="18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الأوامر.</a:t>
            </a:r>
          </a:p>
          <a:p>
            <a:pPr marL="0" indent="0" algn="just" rtl="1">
              <a:lnSpc>
                <a:spcPts val="500"/>
              </a:lnSpc>
              <a:buNone/>
            </a:pPr>
            <a:endParaRPr lang="ar-KW" sz="18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endParaRPr>
          </a:p>
          <a:p>
            <a:pPr marL="0" indent="0" algn="just" rtl="1">
              <a:lnSpc>
                <a:spcPts val="3000"/>
              </a:lnSpc>
              <a:buNone/>
            </a:pPr>
            <a:r>
              <a:rPr lang="ar-KW" sz="18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مادة </a:t>
            </a:r>
            <a:r>
              <a:rPr lang="ar-KW" sz="18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1-41-25</a:t>
            </a:r>
          </a:p>
          <a:p>
            <a:pPr marL="0" indent="0" algn="just" rtl="1">
              <a:lnSpc>
                <a:spcPts val="3000"/>
              </a:lnSpc>
              <a:buNone/>
            </a:pPr>
            <a:r>
              <a:rPr lang="ar-KW" sz="18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يلتزم صانع السوق بتقديم قائمة للهيئة بنسبة ملكيته لأسهم الشركات التي يعمل كصانع للسوق عليها بشكل أسبوعي والتغييرات التي طرأت على هذه النسب</a:t>
            </a:r>
            <a:r>
              <a:rPr lang="ar-KW" sz="18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a:t>
            </a:r>
            <a:endParaRPr lang="ar-KW" sz="18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29</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33686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397425"/>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72693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390336"/>
            <a:ext cx="5876925" cy="1143000"/>
          </a:xfrm>
        </p:spPr>
        <p:txBody>
          <a:bodyPr>
            <a:normAutofit/>
          </a:bodyPr>
          <a:lstStyle/>
          <a:p>
            <a:pPr algn="r" rtl="1"/>
            <a:r>
              <a:rPr lang="ar-KW" sz="2200" dirty="0" smtClean="0">
                <a:solidFill>
                  <a:schemeClr val="accent1">
                    <a:lumMod val="50000"/>
                  </a:schemeClr>
                </a:solidFill>
                <a:latin typeface="+mn-lt"/>
                <a:ea typeface="+mn-ea"/>
                <a:cs typeface="mohammad bold art 1" pitchFamily="2" charset="-78"/>
              </a:rPr>
              <a:t>المواضيع الخاصة بالورشة</a:t>
            </a:r>
            <a:endParaRPr lang="en-US" sz="2200" dirty="0">
              <a:solidFill>
                <a:schemeClr val="accent1">
                  <a:lumMod val="50000"/>
                </a:schemeClr>
              </a:solidFill>
              <a:latin typeface="+mn-lt"/>
              <a:ea typeface="+mn-ea"/>
              <a:cs typeface="mohammad bold art 1" pitchFamily="2" charset="-78"/>
            </a:endParaRPr>
          </a:p>
        </p:txBody>
      </p:sp>
      <p:sp>
        <p:nvSpPr>
          <p:cNvPr id="3" name="Content Placeholder 2"/>
          <p:cNvSpPr>
            <a:spLocks noGrp="1"/>
          </p:cNvSpPr>
          <p:nvPr>
            <p:ph idx="1"/>
          </p:nvPr>
        </p:nvSpPr>
        <p:spPr>
          <a:xfrm>
            <a:off x="457200" y="1600204"/>
            <a:ext cx="8229600" cy="4525963"/>
          </a:xfrm>
        </p:spPr>
        <p:txBody>
          <a:bodyPr>
            <a:normAutofit/>
          </a:bodyPr>
          <a:lstStyle/>
          <a:p>
            <a:pPr marL="0" lvl="0" indent="0" algn="r" rtl="1" fontAlgn="base">
              <a:spcBef>
                <a:spcPct val="0"/>
              </a:spcBef>
              <a:spcAft>
                <a:spcPts val="600"/>
              </a:spcAft>
              <a:buNone/>
            </a:pPr>
            <a:endParaRPr lang="ar-KW" sz="1200" dirty="0">
              <a:solidFill>
                <a:schemeClr val="tx2"/>
              </a:solidFill>
              <a:latin typeface="Calibri" pitchFamily="34" charset="0"/>
              <a:cs typeface="Times New Roman"/>
            </a:endParaRPr>
          </a:p>
          <a:p>
            <a:pPr marL="457200" lvl="0" indent="-457200" algn="r" rtl="1" fontAlgn="base">
              <a:lnSpc>
                <a:spcPts val="3600"/>
              </a:lnSpc>
              <a:spcBef>
                <a:spcPct val="0"/>
              </a:spcBef>
              <a:spcAft>
                <a:spcPts val="600"/>
              </a:spcAft>
              <a:buFont typeface="+mj-lt"/>
              <a:buAutoNum type="arabicParenR"/>
            </a:pPr>
            <a:r>
              <a:rPr lang="ar-KW" sz="1800" dirty="0">
                <a:solidFill>
                  <a:schemeClr val="accent1">
                    <a:lumMod val="50000"/>
                  </a:schemeClr>
                </a:solidFill>
                <a:latin typeface="Calibri" panose="020F0502020204030204" pitchFamily="34" charset="0"/>
                <a:ea typeface="Calibri" panose="020F0502020204030204" pitchFamily="34" charset="0"/>
                <a:cs typeface="mohammad bold art 1" pitchFamily="2" charset="-78"/>
              </a:rPr>
              <a:t>الكتب المتعلقة بموضوع </a:t>
            </a:r>
            <a:r>
              <a:rPr lang="ar-KW" sz="1800" dirty="0" smtClean="0">
                <a:solidFill>
                  <a:schemeClr val="accent1">
                    <a:lumMod val="50000"/>
                  </a:schemeClr>
                </a:solidFill>
                <a:latin typeface="Calibri" panose="020F0502020204030204" pitchFamily="34" charset="0"/>
                <a:ea typeface="Calibri" panose="020F0502020204030204" pitchFamily="34" charset="0"/>
                <a:cs typeface="mohammad bold art 1" pitchFamily="2" charset="-78"/>
              </a:rPr>
              <a:t>الورشة</a:t>
            </a:r>
            <a:r>
              <a:rPr lang="ar-KW" sz="1800" dirty="0">
                <a:solidFill>
                  <a:schemeClr val="accent1">
                    <a:lumMod val="50000"/>
                  </a:schemeClr>
                </a:solidFill>
                <a:latin typeface="Calibri" panose="020F0502020204030204" pitchFamily="34" charset="0"/>
                <a:ea typeface="Calibri" panose="020F0502020204030204" pitchFamily="34" charset="0"/>
                <a:cs typeface="mohammad bold art 1" pitchFamily="2" charset="-78"/>
              </a:rPr>
              <a:t>.</a:t>
            </a:r>
          </a:p>
          <a:p>
            <a:pPr marL="457200" indent="-457200" algn="r" rtl="1" fontAlgn="base">
              <a:lnSpc>
                <a:spcPts val="3600"/>
              </a:lnSpc>
              <a:spcBef>
                <a:spcPct val="0"/>
              </a:spcBef>
              <a:spcAft>
                <a:spcPts val="600"/>
              </a:spcAft>
              <a:buFont typeface="+mj-lt"/>
              <a:buAutoNum type="arabicParenR"/>
            </a:pPr>
            <a:r>
              <a:rPr lang="ar-KW" sz="1800" dirty="0" smtClean="0">
                <a:solidFill>
                  <a:schemeClr val="accent1">
                    <a:lumMod val="50000"/>
                  </a:schemeClr>
                </a:solidFill>
                <a:latin typeface="Calibri" panose="020F0502020204030204" pitchFamily="34" charset="0"/>
                <a:ea typeface="Calibri" panose="020F0502020204030204" pitchFamily="34" charset="0"/>
                <a:cs typeface="mohammad bold art 1" pitchFamily="2" charset="-78"/>
              </a:rPr>
              <a:t>تعريف صانع السوق</a:t>
            </a:r>
            <a:r>
              <a:rPr lang="ar-KW" sz="1800" dirty="0">
                <a:solidFill>
                  <a:schemeClr val="accent1">
                    <a:lumMod val="50000"/>
                  </a:schemeClr>
                </a:solidFill>
                <a:latin typeface="Calibri" panose="020F0502020204030204" pitchFamily="34" charset="0"/>
                <a:ea typeface="Calibri" panose="020F0502020204030204" pitchFamily="34" charset="0"/>
                <a:cs typeface="mohammad bold art 1" pitchFamily="2" charset="-78"/>
              </a:rPr>
              <a:t>.</a:t>
            </a:r>
          </a:p>
          <a:p>
            <a:pPr marL="457200" lvl="0" indent="-457200" algn="r" rtl="1" fontAlgn="base">
              <a:lnSpc>
                <a:spcPts val="3600"/>
              </a:lnSpc>
              <a:spcBef>
                <a:spcPct val="0"/>
              </a:spcBef>
              <a:spcAft>
                <a:spcPts val="600"/>
              </a:spcAft>
              <a:buFont typeface="+mj-lt"/>
              <a:buAutoNum type="arabicParenR"/>
            </a:pPr>
            <a:r>
              <a:rPr lang="ar-KW" sz="1800" dirty="0" smtClean="0">
                <a:solidFill>
                  <a:schemeClr val="accent1">
                    <a:lumMod val="50000"/>
                  </a:schemeClr>
                </a:solidFill>
                <a:latin typeface="Calibri" panose="020F0502020204030204" pitchFamily="34" charset="0"/>
                <a:ea typeface="Calibri" panose="020F0502020204030204" pitchFamily="34" charset="0"/>
                <a:cs typeface="mohammad bold art 1" pitchFamily="2" charset="-78"/>
              </a:rPr>
              <a:t>دور هيئة أسواق المال والبورصة. </a:t>
            </a:r>
          </a:p>
          <a:p>
            <a:pPr marL="457200" lvl="0" indent="-457200" algn="r" rtl="1" fontAlgn="base">
              <a:lnSpc>
                <a:spcPts val="3600"/>
              </a:lnSpc>
              <a:spcBef>
                <a:spcPct val="0"/>
              </a:spcBef>
              <a:spcAft>
                <a:spcPts val="600"/>
              </a:spcAft>
              <a:buFont typeface="+mj-lt"/>
              <a:buAutoNum type="arabicParenR"/>
            </a:pPr>
            <a:r>
              <a:rPr lang="ar-KW" sz="1800" dirty="0" smtClean="0">
                <a:solidFill>
                  <a:schemeClr val="accent1">
                    <a:lumMod val="50000"/>
                  </a:schemeClr>
                </a:solidFill>
                <a:latin typeface="Calibri" panose="020F0502020204030204" pitchFamily="34" charset="0"/>
                <a:ea typeface="Calibri" panose="020F0502020204030204" pitchFamily="34" charset="0"/>
                <a:cs typeface="mohammad bold art 1" pitchFamily="2" charset="-78"/>
              </a:rPr>
              <a:t>الأهداف الرئيسية من تواجد صانع السوق.</a:t>
            </a:r>
            <a:endParaRPr lang="ar-KW" sz="1800" dirty="0">
              <a:solidFill>
                <a:schemeClr val="accent1">
                  <a:lumMod val="50000"/>
                </a:schemeClr>
              </a:solidFill>
              <a:latin typeface="Calibri" panose="020F0502020204030204" pitchFamily="34" charset="0"/>
              <a:ea typeface="Calibri" panose="020F0502020204030204" pitchFamily="34" charset="0"/>
              <a:cs typeface="mohammad bold art 1" pitchFamily="2" charset="-78"/>
            </a:endParaRPr>
          </a:p>
          <a:p>
            <a:pPr marL="457200" indent="-457200" algn="r" rtl="1" fontAlgn="base">
              <a:lnSpc>
                <a:spcPts val="3600"/>
              </a:lnSpc>
              <a:spcBef>
                <a:spcPct val="0"/>
              </a:spcBef>
              <a:spcAft>
                <a:spcPts val="600"/>
              </a:spcAft>
              <a:buFont typeface="+mj-lt"/>
              <a:buAutoNum type="arabicParenR"/>
            </a:pPr>
            <a:r>
              <a:rPr lang="ar-KW" sz="1800" dirty="0" smtClean="0">
                <a:solidFill>
                  <a:schemeClr val="accent1">
                    <a:lumMod val="50000"/>
                  </a:schemeClr>
                </a:solidFill>
                <a:latin typeface="Calibri" panose="020F0502020204030204" pitchFamily="34" charset="0"/>
                <a:ea typeface="Calibri" panose="020F0502020204030204" pitchFamily="34" charset="0"/>
                <a:cs typeface="mohammad bold art 1" pitchFamily="2" charset="-78"/>
              </a:rPr>
              <a:t>مواد </a:t>
            </a:r>
            <a:r>
              <a:rPr lang="ar-KW" sz="1800" dirty="0">
                <a:solidFill>
                  <a:schemeClr val="accent1">
                    <a:lumMod val="50000"/>
                  </a:schemeClr>
                </a:solidFill>
                <a:latin typeface="Calibri" panose="020F0502020204030204" pitchFamily="34" charset="0"/>
                <a:ea typeface="Calibri" panose="020F0502020204030204" pitchFamily="34" charset="0"/>
                <a:cs typeface="mohammad bold art 1" pitchFamily="2" charset="-78"/>
              </a:rPr>
              <a:t>صانع السوق </a:t>
            </a:r>
            <a:r>
              <a:rPr lang="ar-KW" sz="1800" dirty="0" smtClean="0">
                <a:solidFill>
                  <a:schemeClr val="accent1">
                    <a:lumMod val="50000"/>
                  </a:schemeClr>
                </a:solidFill>
                <a:latin typeface="Calibri" panose="020F0502020204030204" pitchFamily="34" charset="0"/>
                <a:ea typeface="Calibri" panose="020F0502020204030204" pitchFamily="34" charset="0"/>
                <a:cs typeface="mohammad bold art 1" pitchFamily="2" charset="-78"/>
              </a:rPr>
              <a:t>في اللائحة التنفيذية.</a:t>
            </a:r>
            <a:endParaRPr lang="ar-KW" sz="1800" dirty="0">
              <a:solidFill>
                <a:schemeClr val="accent1">
                  <a:lumMod val="50000"/>
                </a:schemeClr>
              </a:solidFill>
              <a:latin typeface="Calibri" panose="020F0502020204030204" pitchFamily="34" charset="0"/>
              <a:ea typeface="Calibri" panose="020F0502020204030204" pitchFamily="34" charset="0"/>
              <a:cs typeface="mohammad bold art 1" pitchFamily="2" charset="-78"/>
            </a:endParaRPr>
          </a:p>
          <a:p>
            <a:pPr marL="457200" lvl="0" indent="-457200" algn="r" rtl="1" fontAlgn="base">
              <a:lnSpc>
                <a:spcPts val="3600"/>
              </a:lnSpc>
              <a:spcBef>
                <a:spcPct val="0"/>
              </a:spcBef>
              <a:spcAft>
                <a:spcPts val="600"/>
              </a:spcAft>
              <a:buFont typeface="+mj-lt"/>
              <a:buAutoNum type="arabicParenR"/>
            </a:pPr>
            <a:r>
              <a:rPr lang="ar-KW" sz="1800" dirty="0">
                <a:solidFill>
                  <a:schemeClr val="accent1">
                    <a:lumMod val="50000"/>
                  </a:schemeClr>
                </a:solidFill>
                <a:latin typeface="Calibri" panose="020F0502020204030204" pitchFamily="34" charset="0"/>
                <a:ea typeface="Calibri" panose="020F0502020204030204" pitchFamily="34" charset="0"/>
                <a:cs typeface="mohammad bold art 1" pitchFamily="2" charset="-78"/>
              </a:rPr>
              <a:t>الأحكام </a:t>
            </a:r>
            <a:r>
              <a:rPr lang="ar-KW" sz="1800" dirty="0" smtClean="0">
                <a:solidFill>
                  <a:schemeClr val="accent1">
                    <a:lumMod val="50000"/>
                  </a:schemeClr>
                </a:solidFill>
                <a:latin typeface="Calibri" panose="020F0502020204030204" pitchFamily="34" charset="0"/>
                <a:ea typeface="Calibri" panose="020F0502020204030204" pitchFamily="34" charset="0"/>
                <a:cs typeface="mohammad bold art 1" pitchFamily="2" charset="-78"/>
              </a:rPr>
              <a:t>الانتقالية.</a:t>
            </a:r>
            <a:endParaRPr lang="ar-KW" sz="1800" dirty="0">
              <a:solidFill>
                <a:schemeClr val="accent1">
                  <a:lumMod val="50000"/>
                </a:schemeClr>
              </a:solidFill>
              <a:latin typeface="Calibri" panose="020F0502020204030204" pitchFamily="34" charset="0"/>
              <a:ea typeface="Calibri" panose="020F0502020204030204"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3</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418422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167298"/>
            <a:ext cx="2590800" cy="747102"/>
          </a:xfrm>
          <a:prstGeom prst="rect">
            <a:avLst/>
          </a:prstGeom>
        </p:spPr>
      </p:pic>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789544"/>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itle 1"/>
          <p:cNvSpPr txBox="1">
            <a:spLocks/>
          </p:cNvSpPr>
          <p:nvPr/>
        </p:nvSpPr>
        <p:spPr>
          <a:xfrm>
            <a:off x="3048000" y="167298"/>
            <a:ext cx="6062054" cy="97570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rtl="1"/>
            <a:endParaRPr lang="en-US" sz="2800" dirty="0">
              <a:solidFill>
                <a:schemeClr val="tx2">
                  <a:lumMod val="50000"/>
                </a:schemeClr>
              </a:solidFill>
            </a:endParaRPr>
          </a:p>
        </p:txBody>
      </p:sp>
      <p:pic>
        <p:nvPicPr>
          <p:cNvPr id="7"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28395" y="822292"/>
            <a:ext cx="5940339" cy="508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Content Placeholder 2"/>
          <p:cNvSpPr txBox="1">
            <a:spLocks/>
          </p:cNvSpPr>
          <p:nvPr/>
        </p:nvSpPr>
        <p:spPr>
          <a:xfrm>
            <a:off x="219659" y="1183334"/>
            <a:ext cx="8695741" cy="5293666"/>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r" rtl="1">
              <a:lnSpc>
                <a:spcPct val="150000"/>
              </a:lnSpc>
            </a:pPr>
            <a:endParaRPr lang="ar-KW" sz="2200" dirty="0" smtClean="0">
              <a:solidFill>
                <a:schemeClr val="accent1">
                  <a:lumMod val="50000"/>
                </a:schemeClr>
              </a:solidFill>
              <a:cs typeface="Mohammad Bold Art 2" pitchFamily="2" charset="-78"/>
            </a:endParaRPr>
          </a:p>
        </p:txBody>
      </p:sp>
      <p:sp>
        <p:nvSpPr>
          <p:cNvPr id="5" name="Rectangle 4"/>
          <p:cNvSpPr/>
          <p:nvPr/>
        </p:nvSpPr>
        <p:spPr>
          <a:xfrm>
            <a:off x="452730" y="2552894"/>
            <a:ext cx="8238541" cy="1708160"/>
          </a:xfrm>
          <a:prstGeom prst="rect">
            <a:avLst/>
          </a:prstGeom>
        </p:spPr>
        <p:txBody>
          <a:bodyPr wrap="square">
            <a:spAutoFit/>
          </a:bodyPr>
          <a:lstStyle/>
          <a:p>
            <a:pPr algn="ctr" rtl="1">
              <a:lnSpc>
                <a:spcPct val="200000"/>
              </a:lnSpc>
            </a:pPr>
            <a:r>
              <a:rPr lang="ar-KW" sz="28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الحالات التي يجوز فيها إعفاء صانع السوق من</a:t>
            </a:r>
            <a:r>
              <a:rPr lang="ar-KW" sz="2800" b="1" dirty="0"/>
              <a:t> </a:t>
            </a:r>
            <a:r>
              <a:rPr lang="ar-KW" sz="28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الالتزام بصناعة السوق بشكل مؤقت</a:t>
            </a:r>
            <a:endParaRPr lang="en-US" sz="28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endParaRPr>
          </a:p>
        </p:txBody>
      </p:sp>
      <p:sp>
        <p:nvSpPr>
          <p:cNvPr id="8" name="Slide Number Placeholder 7"/>
          <p:cNvSpPr>
            <a:spLocks noGrp="1"/>
          </p:cNvSpPr>
          <p:nvPr>
            <p:ph type="sldNum" sz="quarter" idx="12"/>
          </p:nvPr>
        </p:nvSpPr>
        <p:spPr/>
        <p:txBody>
          <a:bodyPr/>
          <a:lstStyle/>
          <a:p>
            <a:fld id="{F9836BBA-1BD7-4313-BE0D-A1F9E859EC5C}" type="slidenum">
              <a:rPr lang="en-US" smtClean="0"/>
              <a:t>30</a:t>
            </a:fld>
            <a:endParaRPr lang="en-US" dirty="0"/>
          </a:p>
        </p:txBody>
      </p:sp>
    </p:spTree>
    <p:extLst>
      <p:ext uri="{BB962C8B-B14F-4D97-AF65-F5344CB8AC3E}">
        <p14:creationId xmlns:p14="http://schemas.microsoft.com/office/powerpoint/2010/main" val="172872477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59832" y="741526"/>
            <a:ext cx="5554961" cy="724942"/>
          </a:xfrm>
        </p:spPr>
        <p:txBody>
          <a:bodyPr>
            <a:noAutofit/>
          </a:bodyPr>
          <a:lstStyle/>
          <a:p>
            <a:pPr lvl="0" algn="r" rtl="1"/>
            <a:r>
              <a:rPr lang="ar-KW" sz="1800" dirty="0">
                <a:solidFill>
                  <a:schemeClr val="accent1">
                    <a:lumMod val="50000"/>
                  </a:schemeClr>
                </a:solidFill>
                <a:cs typeface="mohammad bold art 1" pitchFamily="2" charset="-78"/>
              </a:rPr>
              <a:t>إعفاء صانع السوق من الالتزام بصناعة السوق بشكل مؤقت</a:t>
            </a:r>
            <a:endParaRPr lang="en-US" sz="1800" dirty="0">
              <a:solidFill>
                <a:schemeClr val="tx2"/>
              </a:solidFill>
            </a:endParaRPr>
          </a:p>
        </p:txBody>
      </p:sp>
      <p:sp>
        <p:nvSpPr>
          <p:cNvPr id="3" name="Content Placeholder 2"/>
          <p:cNvSpPr>
            <a:spLocks noGrp="1"/>
          </p:cNvSpPr>
          <p:nvPr>
            <p:ph idx="1"/>
          </p:nvPr>
        </p:nvSpPr>
        <p:spPr>
          <a:xfrm>
            <a:off x="457200" y="1600204"/>
            <a:ext cx="8229600" cy="4525963"/>
          </a:xfrm>
        </p:spPr>
        <p:txBody>
          <a:bodyPr>
            <a:noAutofit/>
          </a:bodyPr>
          <a:lstStyle/>
          <a:p>
            <a:pPr marL="0" marR="0" lvl="0" indent="0" algn="just" rtl="1">
              <a:lnSpc>
                <a:spcPct val="200000"/>
              </a:lnSpc>
              <a:spcBef>
                <a:spcPts val="0"/>
              </a:spcBef>
              <a:spcAft>
                <a:spcPts val="0"/>
              </a:spcAft>
              <a:buNone/>
            </a:pPr>
            <a:r>
              <a:rPr lang="ar-KW" sz="18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مادة 1-41-26</a:t>
            </a:r>
            <a:endParaRPr lang="ar-KW" sz="18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endParaRPr>
          </a:p>
          <a:p>
            <a:pPr marL="0" marR="0" lvl="0" indent="0" algn="just" rtl="1">
              <a:lnSpc>
                <a:spcPct val="200000"/>
              </a:lnSpc>
              <a:spcBef>
                <a:spcPts val="0"/>
              </a:spcBef>
              <a:spcAft>
                <a:spcPts val="0"/>
              </a:spcAft>
              <a:buNone/>
            </a:pPr>
            <a:r>
              <a:rPr lang="ar-KW" sz="18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يجو</a:t>
            </a:r>
            <a:r>
              <a:rPr lang="ar-KW" sz="18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ز إعفاء صانع السوق من التزاماته بمزاولة نشاطه على ورقة معينة في الأحوال التالية</a:t>
            </a:r>
            <a:r>
              <a:rPr lang="ar-KW" sz="18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a:t>
            </a:r>
          </a:p>
          <a:p>
            <a:pPr lvl="1" algn="just" rtl="1">
              <a:lnSpc>
                <a:spcPct val="200000"/>
              </a:lnSpc>
              <a:spcBef>
                <a:spcPts val="0"/>
              </a:spcBef>
              <a:buFont typeface="Courier New" panose="02070309020205020404" pitchFamily="49" charset="0"/>
              <a:buChar char="o"/>
            </a:pPr>
            <a:r>
              <a:rPr lang="ar-KW" sz="15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إذا </a:t>
            </a:r>
            <a:r>
              <a:rPr lang="ar-KW" sz="15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قررت الهيئة تغيير الفارق السعري بين العرض والطلب في حالات التقلب الشديد لتداولات السوق.</a:t>
            </a:r>
          </a:p>
          <a:p>
            <a:pPr lvl="1" algn="just" rtl="1">
              <a:lnSpc>
                <a:spcPct val="200000"/>
              </a:lnSpc>
              <a:spcBef>
                <a:spcPts val="0"/>
              </a:spcBef>
              <a:buFont typeface="Courier New" panose="02070309020205020404" pitchFamily="49" charset="0"/>
              <a:buChar char="o"/>
            </a:pPr>
            <a:r>
              <a:rPr lang="ar-KW" sz="15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إذا وجدت أوامر لشراء الورقة المالية بالحد السعري الأعلى دون وجود أوامر بيع عليها، أو وجدت أوامر لبيع الورقة المالية بالحد السعري الأدنى دون وجود أوامر شراء عليها.</a:t>
            </a:r>
          </a:p>
          <a:p>
            <a:pPr lvl="1" algn="just" rtl="1">
              <a:lnSpc>
                <a:spcPct val="200000"/>
              </a:lnSpc>
              <a:spcBef>
                <a:spcPts val="0"/>
              </a:spcBef>
              <a:buFont typeface="Courier New" panose="02070309020205020404" pitchFamily="49" charset="0"/>
              <a:buChar char="o"/>
            </a:pPr>
            <a:r>
              <a:rPr lang="ar-KW" sz="15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وقف الورقة المالية عن التداول.</a:t>
            </a:r>
          </a:p>
          <a:p>
            <a:pPr lvl="1" algn="just" rtl="1">
              <a:lnSpc>
                <a:spcPct val="200000"/>
              </a:lnSpc>
              <a:spcBef>
                <a:spcPts val="0"/>
              </a:spcBef>
              <a:buFont typeface="Courier New" panose="02070309020205020404" pitchFamily="49" charset="0"/>
              <a:buChar char="o"/>
            </a:pPr>
            <a:r>
              <a:rPr lang="ar-KW" sz="15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صدور قرار من الهيئة بإيقاف صانع السوق عن مزاولة نشاطه.</a:t>
            </a:r>
          </a:p>
          <a:p>
            <a:pPr lvl="1" algn="just" rtl="1">
              <a:lnSpc>
                <a:spcPct val="200000"/>
              </a:lnSpc>
              <a:spcBef>
                <a:spcPts val="0"/>
              </a:spcBef>
              <a:buFont typeface="Courier New" panose="02070309020205020404" pitchFamily="49" charset="0"/>
              <a:buChar char="o"/>
            </a:pPr>
            <a:r>
              <a:rPr lang="ar-KW" sz="15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الأحوال الأخرى التي تحددها الهيئة أو قواعد </a:t>
            </a:r>
            <a:r>
              <a:rPr lang="ar-KW" sz="15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البورصة أو المقاصة. </a:t>
            </a:r>
            <a:endParaRPr lang="ar-KW" sz="15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31</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33686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397425"/>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27804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167298"/>
            <a:ext cx="2590800" cy="747102"/>
          </a:xfrm>
          <a:prstGeom prst="rect">
            <a:avLst/>
          </a:prstGeom>
        </p:spPr>
      </p:pic>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789544"/>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itle 1"/>
          <p:cNvSpPr txBox="1">
            <a:spLocks/>
          </p:cNvSpPr>
          <p:nvPr/>
        </p:nvSpPr>
        <p:spPr>
          <a:xfrm>
            <a:off x="3048000" y="167298"/>
            <a:ext cx="6062054" cy="97570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rtl="1"/>
            <a:endParaRPr lang="en-US" sz="2800" dirty="0">
              <a:solidFill>
                <a:schemeClr val="tx2">
                  <a:lumMod val="50000"/>
                </a:schemeClr>
              </a:solidFill>
            </a:endParaRPr>
          </a:p>
        </p:txBody>
      </p:sp>
      <p:pic>
        <p:nvPicPr>
          <p:cNvPr id="7"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28395" y="822292"/>
            <a:ext cx="5940339" cy="508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Content Placeholder 2"/>
          <p:cNvSpPr txBox="1">
            <a:spLocks/>
          </p:cNvSpPr>
          <p:nvPr/>
        </p:nvSpPr>
        <p:spPr>
          <a:xfrm>
            <a:off x="219659" y="1183334"/>
            <a:ext cx="8695741" cy="5293666"/>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r" rtl="1">
              <a:lnSpc>
                <a:spcPct val="150000"/>
              </a:lnSpc>
            </a:pPr>
            <a:endParaRPr lang="ar-KW" sz="2200" dirty="0" smtClean="0">
              <a:solidFill>
                <a:schemeClr val="accent1">
                  <a:lumMod val="50000"/>
                </a:schemeClr>
              </a:solidFill>
              <a:cs typeface="Mohammad Bold Art 2" pitchFamily="2" charset="-78"/>
            </a:endParaRPr>
          </a:p>
        </p:txBody>
      </p:sp>
      <p:sp>
        <p:nvSpPr>
          <p:cNvPr id="5" name="Rectangle 4"/>
          <p:cNvSpPr/>
          <p:nvPr/>
        </p:nvSpPr>
        <p:spPr>
          <a:xfrm>
            <a:off x="452730" y="2552894"/>
            <a:ext cx="8238541" cy="846386"/>
          </a:xfrm>
          <a:prstGeom prst="rect">
            <a:avLst/>
          </a:prstGeom>
        </p:spPr>
        <p:txBody>
          <a:bodyPr wrap="square">
            <a:spAutoFit/>
          </a:bodyPr>
          <a:lstStyle/>
          <a:p>
            <a:pPr algn="ctr" rtl="1">
              <a:lnSpc>
                <a:spcPct val="200000"/>
              </a:lnSpc>
            </a:pPr>
            <a:r>
              <a:rPr lang="ar-KW" sz="2800" dirty="0" smtClean="0">
                <a:solidFill>
                  <a:schemeClr val="accent1">
                    <a:lumMod val="50000"/>
                  </a:schemeClr>
                </a:solidFill>
                <a:latin typeface="Modern No. 20" panose="02070704070505020303" pitchFamily="18" charset="0"/>
                <a:ea typeface="Calibri" panose="020F0502020204030204" pitchFamily="34" charset="0"/>
                <a:cs typeface="mohammad bold art 1" pitchFamily="2" charset="-78"/>
              </a:rPr>
              <a:t>الأحكام الانتقالية</a:t>
            </a:r>
            <a:endParaRPr lang="en-US" sz="2800" dirty="0">
              <a:solidFill>
                <a:schemeClr val="accent1">
                  <a:lumMod val="50000"/>
                </a:schemeClr>
              </a:solidFill>
              <a:latin typeface="Modern No. 20" panose="02070704070505020303" pitchFamily="18" charset="0"/>
              <a:ea typeface="Calibri" panose="020F0502020204030204" pitchFamily="34" charset="0"/>
              <a:cs typeface="mohammad bold art 1" pitchFamily="2" charset="-78"/>
            </a:endParaRPr>
          </a:p>
        </p:txBody>
      </p:sp>
      <p:sp>
        <p:nvSpPr>
          <p:cNvPr id="8" name="Slide Number Placeholder 7"/>
          <p:cNvSpPr>
            <a:spLocks noGrp="1"/>
          </p:cNvSpPr>
          <p:nvPr>
            <p:ph type="sldNum" sz="quarter" idx="12"/>
          </p:nvPr>
        </p:nvSpPr>
        <p:spPr/>
        <p:txBody>
          <a:bodyPr/>
          <a:lstStyle/>
          <a:p>
            <a:fld id="{F9836BBA-1BD7-4313-BE0D-A1F9E859EC5C}" type="slidenum">
              <a:rPr lang="en-US" smtClean="0"/>
              <a:t>32</a:t>
            </a:fld>
            <a:endParaRPr lang="en-US" dirty="0"/>
          </a:p>
        </p:txBody>
      </p:sp>
    </p:spTree>
    <p:extLst>
      <p:ext uri="{BB962C8B-B14F-4D97-AF65-F5344CB8AC3E}">
        <p14:creationId xmlns:p14="http://schemas.microsoft.com/office/powerpoint/2010/main" val="307223896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31839" y="692696"/>
            <a:ext cx="5832649" cy="724942"/>
          </a:xfrm>
        </p:spPr>
        <p:txBody>
          <a:bodyPr>
            <a:noAutofit/>
          </a:bodyPr>
          <a:lstStyle/>
          <a:p>
            <a:pPr lvl="0" algn="r" rtl="1"/>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en-US" sz="3200" dirty="0">
                <a:solidFill>
                  <a:schemeClr val="accent1">
                    <a:lumMod val="50000"/>
                  </a:schemeClr>
                </a:solidFill>
                <a:latin typeface="Calibri" panose="020F0502020204030204" pitchFamily="34" charset="0"/>
                <a:ea typeface="Calibri" panose="020F0502020204030204" pitchFamily="34" charset="0"/>
                <a:cs typeface="Arial" panose="020B0604020202020204" pitchFamily="34" charset="0"/>
              </a:rPr>
              <a:t/>
            </a:r>
            <a:br>
              <a:rPr lang="en-US" sz="3200" dirty="0">
                <a:solidFill>
                  <a:schemeClr val="accent1">
                    <a:lumMod val="50000"/>
                  </a:schemeClr>
                </a:solidFill>
                <a:latin typeface="Calibri" panose="020F0502020204030204" pitchFamily="34" charset="0"/>
                <a:ea typeface="Calibri" panose="020F0502020204030204" pitchFamily="34" charset="0"/>
                <a:cs typeface="Arial" panose="020B0604020202020204" pitchFamily="34" charset="0"/>
              </a:rPr>
            </a:br>
            <a:r>
              <a:rPr lang="en-US" sz="3200" dirty="0">
                <a:solidFill>
                  <a:schemeClr val="accent1">
                    <a:lumMod val="50000"/>
                  </a:schemeClr>
                </a:solidFill>
                <a:latin typeface="Calibri" panose="020F0502020204030204" pitchFamily="34" charset="0"/>
                <a:ea typeface="Calibri" panose="020F0502020204030204" pitchFamily="34" charset="0"/>
                <a:cs typeface="Arial" panose="020B0604020202020204" pitchFamily="34" charset="0"/>
              </a:rPr>
              <a:t/>
            </a:r>
            <a:br>
              <a:rPr lang="en-US" sz="3200" dirty="0">
                <a:solidFill>
                  <a:schemeClr val="accent1">
                    <a:lumMod val="50000"/>
                  </a:schemeClr>
                </a:solidFill>
                <a:latin typeface="Calibri" panose="020F0502020204030204" pitchFamily="34" charset="0"/>
                <a:ea typeface="Calibri" panose="020F0502020204030204" pitchFamily="34" charset="0"/>
                <a:cs typeface="Arial" panose="020B0604020202020204" pitchFamily="34" charset="0"/>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4000" u="sng" dirty="0">
                <a:solidFill>
                  <a:schemeClr val="tx2"/>
                </a:solidFill>
                <a:cs typeface="Mohammad Bold Art 2" pitchFamily="2" charset="-78"/>
              </a:rPr>
              <a:t/>
            </a:r>
            <a:br>
              <a:rPr lang="ar-KW" sz="4000" u="sng" dirty="0">
                <a:solidFill>
                  <a:schemeClr val="tx2"/>
                </a:solidFill>
                <a:cs typeface="Mohammad Bold Art 2" pitchFamily="2" charset="-78"/>
              </a:rPr>
            </a:b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endParaRPr lang="en-US" sz="3200" dirty="0">
              <a:solidFill>
                <a:schemeClr val="tx2"/>
              </a:solidFill>
            </a:endParaRPr>
          </a:p>
        </p:txBody>
      </p:sp>
      <p:sp>
        <p:nvSpPr>
          <p:cNvPr id="3" name="Content Placeholder 2"/>
          <p:cNvSpPr>
            <a:spLocks noGrp="1"/>
          </p:cNvSpPr>
          <p:nvPr>
            <p:ph idx="1"/>
          </p:nvPr>
        </p:nvSpPr>
        <p:spPr>
          <a:xfrm>
            <a:off x="457200" y="1600204"/>
            <a:ext cx="8229600" cy="4525963"/>
          </a:xfrm>
        </p:spPr>
        <p:txBody>
          <a:bodyPr>
            <a:normAutofit/>
          </a:bodyPr>
          <a:lstStyle/>
          <a:p>
            <a:pPr marL="0" indent="0" algn="just" rtl="1">
              <a:lnSpc>
                <a:spcPts val="3200"/>
              </a:lnSpc>
              <a:spcBef>
                <a:spcPts val="0"/>
              </a:spcBef>
              <a:buNone/>
            </a:pPr>
            <a:r>
              <a:rPr lang="ar-KW" sz="1800" dirty="0" smtClean="0">
                <a:solidFill>
                  <a:schemeClr val="accent1">
                    <a:lumMod val="50000"/>
                  </a:schemeClr>
                </a:solidFill>
                <a:cs typeface="mohammad bold art 1" pitchFamily="2" charset="-78"/>
              </a:rPr>
              <a:t>31. يلغى مسمى «صانع السوق» الوارد في القواعد المعمول بها في البورصة والصادرة عن لجنة سوق الكويت للأوراق المالية، ويحل محله مسمى «مقدم خدمة الآجل» بالنسبة للشركات المسموح لها بتقديم خدمة تعامل الآجل على الأسهم المدرجة في البورصة، ومسمى «مقدم خدمة البيوع المستقبلية» بالنسبة للشركات المسموح لها بتقديم خدمة التعامل بالبيوع المستقبلية على الأسهم المدرجة في البورصة، ومسمى «مقدم خدمة الخيارات» بالنسبة للشركات المسموح لها بإصدار الخيارات على الأسهم المدرجة في البورصة.</a:t>
            </a:r>
          </a:p>
          <a:p>
            <a:pPr algn="just" rtl="1">
              <a:lnSpc>
                <a:spcPts val="3200"/>
              </a:lnSpc>
              <a:spcBef>
                <a:spcPts val="0"/>
              </a:spcBef>
            </a:pPr>
            <a:endParaRPr lang="ar-KW" sz="1800" dirty="0">
              <a:solidFill>
                <a:schemeClr val="accent1">
                  <a:lumMod val="50000"/>
                </a:schemeClr>
              </a:solidFill>
              <a:cs typeface="mohammad bold art 1" pitchFamily="2" charset="-78"/>
            </a:endParaRPr>
          </a:p>
          <a:p>
            <a:pPr marL="0" indent="0" algn="just" rtl="1">
              <a:lnSpc>
                <a:spcPts val="3200"/>
              </a:lnSpc>
              <a:spcBef>
                <a:spcPts val="0"/>
              </a:spcBef>
              <a:buNone/>
            </a:pPr>
            <a:r>
              <a:rPr lang="ar-KW" sz="1800" dirty="0" smtClean="0">
                <a:solidFill>
                  <a:schemeClr val="accent1">
                    <a:lumMod val="50000"/>
                  </a:schemeClr>
                </a:solidFill>
                <a:cs typeface="mohammad bold art 1" pitchFamily="2" charset="-78"/>
              </a:rPr>
              <a:t>32. </a:t>
            </a:r>
            <a:r>
              <a:rPr lang="ar-KW" sz="1800" dirty="0" smtClean="0">
                <a:solidFill>
                  <a:srgbClr val="FF0000"/>
                </a:solidFill>
                <a:cs typeface="mohammad bold art 1" pitchFamily="2" charset="-78"/>
              </a:rPr>
              <a:t> </a:t>
            </a:r>
            <a:r>
              <a:rPr lang="ar-KW" sz="1800" dirty="0" smtClean="0">
                <a:solidFill>
                  <a:schemeClr val="tx2">
                    <a:lumMod val="75000"/>
                  </a:schemeClr>
                </a:solidFill>
                <a:cs typeface="mohammad bold art 1" pitchFamily="2" charset="-78"/>
              </a:rPr>
              <a:t>لصانع </a:t>
            </a:r>
            <a:r>
              <a:rPr lang="ar-KW" sz="1800" dirty="0">
                <a:solidFill>
                  <a:schemeClr val="tx2">
                    <a:lumMod val="75000"/>
                  </a:schemeClr>
                </a:solidFill>
                <a:cs typeface="mohammad bold art 1" pitchFamily="2" charset="-78"/>
              </a:rPr>
              <a:t>السوق مزاولة نشاطه عند استكمال البورصة والمقاصة الأنظمة والإجراءات والقواعد اللازمة لذلك. </a:t>
            </a: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prstClr val="black">
                    <a:tint val="75000"/>
                  </a:prstClr>
                </a:solidFill>
              </a:rPr>
              <a:pPr/>
              <a:t>33</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33686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Title 1"/>
          <p:cNvSpPr txBox="1">
            <a:spLocks/>
          </p:cNvSpPr>
          <p:nvPr/>
        </p:nvSpPr>
        <p:spPr>
          <a:xfrm>
            <a:off x="2809876" y="557808"/>
            <a:ext cx="5876925" cy="11430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fontAlgn="base">
              <a:spcAft>
                <a:spcPct val="0"/>
              </a:spcAft>
            </a:pPr>
            <a:endParaRPr lang="en-US" sz="3600" b="1" dirty="0">
              <a:solidFill>
                <a:srgbClr val="1F497D"/>
              </a:solidFill>
              <a:latin typeface="Sakkal Majalla" pitchFamily="2" charset="-78"/>
              <a:cs typeface="Arial" charset="0"/>
            </a:endParaRPr>
          </a:p>
        </p:txBody>
      </p:sp>
      <p:sp>
        <p:nvSpPr>
          <p:cNvPr id="11" name="Title 1"/>
          <p:cNvSpPr txBox="1">
            <a:spLocks/>
          </p:cNvSpPr>
          <p:nvPr/>
        </p:nvSpPr>
        <p:spPr>
          <a:xfrm>
            <a:off x="2836689" y="813502"/>
            <a:ext cx="5876925" cy="11430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fontAlgn="base">
              <a:spcAft>
                <a:spcPct val="0"/>
              </a:spcAft>
            </a:pPr>
            <a:r>
              <a:rPr lang="ar-KW" sz="2200" b="1" dirty="0" smtClean="0">
                <a:solidFill>
                  <a:schemeClr val="accent1">
                    <a:lumMod val="50000"/>
                  </a:schemeClr>
                </a:solidFill>
                <a:latin typeface="Sakkal Majalla" pitchFamily="2" charset="-78"/>
                <a:cs typeface="Arial" charset="0"/>
              </a:rPr>
              <a:t>الأحكام الانتقالية</a:t>
            </a:r>
            <a:endParaRPr lang="en-US" sz="2200" b="1" dirty="0">
              <a:solidFill>
                <a:schemeClr val="accent1">
                  <a:lumMod val="50000"/>
                </a:schemeClr>
              </a:solidFill>
              <a:latin typeface="Sakkal Majalla" pitchFamily="2" charset="-78"/>
              <a:cs typeface="Arial" charset="0"/>
            </a:endParaRPr>
          </a:p>
        </p:txBody>
      </p:sp>
      <p:cxnSp>
        <p:nvCxnSpPr>
          <p:cNvPr id="13" name="Straight Connector 12"/>
          <p:cNvCxnSpPr/>
          <p:nvPr/>
        </p:nvCxnSpPr>
        <p:spPr>
          <a:xfrm flipV="1">
            <a:off x="3563890" y="1251266"/>
            <a:ext cx="5122910" cy="17494"/>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692410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31839" y="692696"/>
            <a:ext cx="5832649" cy="724942"/>
          </a:xfrm>
        </p:spPr>
        <p:txBody>
          <a:bodyPr>
            <a:noAutofit/>
          </a:bodyPr>
          <a:lstStyle/>
          <a:p>
            <a:pPr lvl="0" algn="r" rtl="1"/>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en-US" sz="3200" dirty="0">
                <a:solidFill>
                  <a:schemeClr val="accent1">
                    <a:lumMod val="50000"/>
                  </a:schemeClr>
                </a:solidFill>
                <a:latin typeface="Calibri" panose="020F0502020204030204" pitchFamily="34" charset="0"/>
                <a:ea typeface="Calibri" panose="020F0502020204030204" pitchFamily="34" charset="0"/>
                <a:cs typeface="Arial" panose="020B0604020202020204" pitchFamily="34" charset="0"/>
              </a:rPr>
              <a:t/>
            </a:r>
            <a:br>
              <a:rPr lang="en-US" sz="3200" dirty="0">
                <a:solidFill>
                  <a:schemeClr val="accent1">
                    <a:lumMod val="50000"/>
                  </a:schemeClr>
                </a:solidFill>
                <a:latin typeface="Calibri" panose="020F0502020204030204" pitchFamily="34" charset="0"/>
                <a:ea typeface="Calibri" panose="020F0502020204030204" pitchFamily="34" charset="0"/>
                <a:cs typeface="Arial" panose="020B0604020202020204" pitchFamily="34" charset="0"/>
              </a:rPr>
            </a:br>
            <a:r>
              <a:rPr lang="en-US" sz="3200" dirty="0">
                <a:solidFill>
                  <a:schemeClr val="accent1">
                    <a:lumMod val="50000"/>
                  </a:schemeClr>
                </a:solidFill>
                <a:latin typeface="Calibri" panose="020F0502020204030204" pitchFamily="34" charset="0"/>
                <a:ea typeface="Calibri" panose="020F0502020204030204" pitchFamily="34" charset="0"/>
                <a:cs typeface="Arial" panose="020B0604020202020204" pitchFamily="34" charset="0"/>
              </a:rPr>
              <a:t/>
            </a:r>
            <a:br>
              <a:rPr lang="en-US" sz="3200" dirty="0">
                <a:solidFill>
                  <a:schemeClr val="accent1">
                    <a:lumMod val="50000"/>
                  </a:schemeClr>
                </a:solidFill>
                <a:latin typeface="Calibri" panose="020F0502020204030204" pitchFamily="34" charset="0"/>
                <a:ea typeface="Calibri" panose="020F0502020204030204" pitchFamily="34" charset="0"/>
                <a:cs typeface="Arial" panose="020B0604020202020204" pitchFamily="34" charset="0"/>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4000" u="sng" dirty="0">
                <a:solidFill>
                  <a:schemeClr val="tx2"/>
                </a:solidFill>
                <a:cs typeface="Mohammad Bold Art 2" pitchFamily="2" charset="-78"/>
              </a:rPr>
              <a:t/>
            </a:r>
            <a:br>
              <a:rPr lang="ar-KW" sz="4000" u="sng" dirty="0">
                <a:solidFill>
                  <a:schemeClr val="tx2"/>
                </a:solidFill>
                <a:cs typeface="Mohammad Bold Art 2" pitchFamily="2" charset="-78"/>
              </a:rPr>
            </a:b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endParaRPr lang="en-US" sz="3200" dirty="0">
              <a:solidFill>
                <a:schemeClr val="tx2"/>
              </a:solidFill>
            </a:endParaRPr>
          </a:p>
        </p:txBody>
      </p:sp>
      <p:sp>
        <p:nvSpPr>
          <p:cNvPr id="3" name="Content Placeholder 2"/>
          <p:cNvSpPr>
            <a:spLocks noGrp="1"/>
          </p:cNvSpPr>
          <p:nvPr>
            <p:ph idx="1"/>
          </p:nvPr>
        </p:nvSpPr>
        <p:spPr>
          <a:xfrm>
            <a:off x="457200" y="1472208"/>
            <a:ext cx="8229600" cy="4653959"/>
          </a:xfrm>
        </p:spPr>
        <p:txBody>
          <a:bodyPr>
            <a:normAutofit/>
          </a:bodyPr>
          <a:lstStyle/>
          <a:p>
            <a:pPr marL="0" indent="0" algn="just" rtl="1">
              <a:lnSpc>
                <a:spcPts val="3200"/>
              </a:lnSpc>
              <a:spcBef>
                <a:spcPts val="0"/>
              </a:spcBef>
              <a:buNone/>
            </a:pPr>
            <a:r>
              <a:rPr lang="ar-KW" sz="1800" dirty="0" smtClean="0">
                <a:solidFill>
                  <a:schemeClr val="accent1">
                    <a:lumMod val="50000"/>
                  </a:schemeClr>
                </a:solidFill>
                <a:cs typeface="mohammad bold art 1" pitchFamily="2" charset="-78"/>
              </a:rPr>
              <a:t>33. تلتزم </a:t>
            </a:r>
            <a:r>
              <a:rPr lang="ar-KW" sz="1800" dirty="0">
                <a:solidFill>
                  <a:schemeClr val="accent1">
                    <a:lumMod val="50000"/>
                  </a:schemeClr>
                </a:solidFill>
                <a:cs typeface="mohammad bold art 1" pitchFamily="2" charset="-78"/>
              </a:rPr>
              <a:t>البورصة بإصدار الضوابط والاجراءات الفنية التفصيلية لعمل صانع السوق على النحو الوارد في المادة (1-41) من الفصل الأول من الكتاب الخامس (أنشطة الأوراق المالية والأشخاص المسجلون) من اللائحة التنفيذية وذلك خلال مدة أقصاها سنة من نشر هذه اللائحة، على أن تقوم البورصة بتزويد الهيئة بتقرير شهري ابتداء من صدور هذه اللائحة عن </a:t>
            </a:r>
            <a:r>
              <a:rPr lang="ar-KW" sz="1800" dirty="0" smtClean="0">
                <a:solidFill>
                  <a:schemeClr val="accent1">
                    <a:lumMod val="50000"/>
                  </a:schemeClr>
                </a:solidFill>
                <a:cs typeface="mohammad bold art 1" pitchFamily="2" charset="-78"/>
              </a:rPr>
              <a:t>إنجاز </a:t>
            </a:r>
            <a:r>
              <a:rPr lang="ar-KW" sz="1800" dirty="0">
                <a:solidFill>
                  <a:schemeClr val="accent1">
                    <a:lumMod val="50000"/>
                  </a:schemeClr>
                </a:solidFill>
                <a:cs typeface="mohammad bold art 1" pitchFamily="2" charset="-78"/>
              </a:rPr>
              <a:t>هذه الضوابط والإجراءات. </a:t>
            </a:r>
          </a:p>
          <a:p>
            <a:pPr marL="0" indent="0" algn="just" rtl="1">
              <a:lnSpc>
                <a:spcPts val="3200"/>
              </a:lnSpc>
              <a:spcBef>
                <a:spcPts val="0"/>
              </a:spcBef>
              <a:buNone/>
            </a:pPr>
            <a:endParaRPr lang="en-US" sz="1800" dirty="0">
              <a:solidFill>
                <a:schemeClr val="accent1">
                  <a:lumMod val="50000"/>
                </a:schemeClr>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prstClr val="black">
                    <a:tint val="75000"/>
                  </a:prstClr>
                </a:solidFill>
              </a:rPr>
              <a:pPr/>
              <a:t>34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33686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Title 1"/>
          <p:cNvSpPr txBox="1">
            <a:spLocks/>
          </p:cNvSpPr>
          <p:nvPr/>
        </p:nvSpPr>
        <p:spPr>
          <a:xfrm>
            <a:off x="2809876" y="557808"/>
            <a:ext cx="5876925" cy="11430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fontAlgn="base">
              <a:spcAft>
                <a:spcPct val="0"/>
              </a:spcAft>
            </a:pPr>
            <a:endParaRPr lang="en-US" sz="3600" b="1" dirty="0">
              <a:solidFill>
                <a:srgbClr val="1F497D"/>
              </a:solidFill>
              <a:latin typeface="Sakkal Majalla" pitchFamily="2" charset="-78"/>
              <a:cs typeface="Arial" charset="0"/>
            </a:endParaRPr>
          </a:p>
        </p:txBody>
      </p:sp>
      <p:sp>
        <p:nvSpPr>
          <p:cNvPr id="11" name="Title 1"/>
          <p:cNvSpPr txBox="1">
            <a:spLocks/>
          </p:cNvSpPr>
          <p:nvPr/>
        </p:nvSpPr>
        <p:spPr>
          <a:xfrm>
            <a:off x="2948718" y="833840"/>
            <a:ext cx="5876925" cy="11430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fontAlgn="base">
              <a:spcAft>
                <a:spcPct val="0"/>
              </a:spcAft>
            </a:pPr>
            <a:r>
              <a:rPr lang="ar-KW" sz="2200" b="1" dirty="0" smtClean="0">
                <a:solidFill>
                  <a:schemeClr val="accent1">
                    <a:lumMod val="50000"/>
                  </a:schemeClr>
                </a:solidFill>
                <a:latin typeface="Sakkal Majalla" pitchFamily="2" charset="-78"/>
                <a:cs typeface="Arial" charset="0"/>
              </a:rPr>
              <a:t>الأحكام الانتقالية - يتبع</a:t>
            </a:r>
            <a:endParaRPr lang="en-US" sz="2200" b="1" dirty="0">
              <a:solidFill>
                <a:schemeClr val="accent1">
                  <a:lumMod val="50000"/>
                </a:schemeClr>
              </a:solidFill>
              <a:latin typeface="Sakkal Majalla" pitchFamily="2" charset="-78"/>
              <a:cs typeface="Arial" charset="0"/>
            </a:endParaRPr>
          </a:p>
        </p:txBody>
      </p:sp>
      <p:cxnSp>
        <p:nvCxnSpPr>
          <p:cNvPr id="13" name="Straight Connector 12"/>
          <p:cNvCxnSpPr/>
          <p:nvPr/>
        </p:nvCxnSpPr>
        <p:spPr>
          <a:xfrm flipV="1">
            <a:off x="3563890" y="1251266"/>
            <a:ext cx="5122910" cy="17494"/>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1793671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31836" y="655580"/>
            <a:ext cx="5832649" cy="724942"/>
          </a:xfrm>
        </p:spPr>
        <p:txBody>
          <a:bodyPr>
            <a:noAutofit/>
          </a:bodyPr>
          <a:lstStyle/>
          <a:p>
            <a:pPr lvl="0" algn="r" rtl="1"/>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en-US" sz="3200" dirty="0">
                <a:solidFill>
                  <a:schemeClr val="accent1">
                    <a:lumMod val="50000"/>
                  </a:schemeClr>
                </a:solidFill>
                <a:latin typeface="Calibri" panose="020F0502020204030204" pitchFamily="34" charset="0"/>
                <a:ea typeface="Calibri" panose="020F0502020204030204" pitchFamily="34" charset="0"/>
                <a:cs typeface="Arial" panose="020B0604020202020204" pitchFamily="34" charset="0"/>
              </a:rPr>
              <a:t/>
            </a:r>
            <a:br>
              <a:rPr lang="en-US" sz="3200" dirty="0">
                <a:solidFill>
                  <a:schemeClr val="accent1">
                    <a:lumMod val="50000"/>
                  </a:schemeClr>
                </a:solidFill>
                <a:latin typeface="Calibri" panose="020F0502020204030204" pitchFamily="34" charset="0"/>
                <a:ea typeface="Calibri" panose="020F0502020204030204" pitchFamily="34" charset="0"/>
                <a:cs typeface="Arial" panose="020B0604020202020204" pitchFamily="34" charset="0"/>
              </a:rPr>
            </a:br>
            <a:r>
              <a:rPr lang="en-US" sz="3200" dirty="0">
                <a:solidFill>
                  <a:schemeClr val="accent1">
                    <a:lumMod val="50000"/>
                  </a:schemeClr>
                </a:solidFill>
                <a:latin typeface="Calibri" panose="020F0502020204030204" pitchFamily="34" charset="0"/>
                <a:ea typeface="Calibri" panose="020F0502020204030204" pitchFamily="34" charset="0"/>
                <a:cs typeface="Arial" panose="020B0604020202020204" pitchFamily="34" charset="0"/>
              </a:rPr>
              <a:t/>
            </a:r>
            <a:br>
              <a:rPr lang="en-US" sz="3200" dirty="0">
                <a:solidFill>
                  <a:schemeClr val="accent1">
                    <a:lumMod val="50000"/>
                  </a:schemeClr>
                </a:solidFill>
                <a:latin typeface="Calibri" panose="020F0502020204030204" pitchFamily="34" charset="0"/>
                <a:ea typeface="Calibri" panose="020F0502020204030204" pitchFamily="34" charset="0"/>
                <a:cs typeface="Arial" panose="020B0604020202020204" pitchFamily="34" charset="0"/>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4000" u="sng" dirty="0">
                <a:solidFill>
                  <a:schemeClr val="tx2"/>
                </a:solidFill>
                <a:cs typeface="Mohammad Bold Art 2" pitchFamily="2" charset="-78"/>
              </a:rPr>
              <a:t/>
            </a:r>
            <a:br>
              <a:rPr lang="ar-KW" sz="4000" u="sng" dirty="0">
                <a:solidFill>
                  <a:schemeClr val="tx2"/>
                </a:solidFill>
                <a:cs typeface="Mohammad Bold Art 2" pitchFamily="2" charset="-78"/>
              </a:rPr>
            </a:b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endParaRPr lang="en-US" sz="3200" dirty="0">
              <a:solidFill>
                <a:schemeClr val="tx2"/>
              </a:solidFill>
            </a:endParaRPr>
          </a:p>
        </p:txBody>
      </p:sp>
      <p:sp>
        <p:nvSpPr>
          <p:cNvPr id="3" name="Content Placeholder 2"/>
          <p:cNvSpPr>
            <a:spLocks noGrp="1"/>
          </p:cNvSpPr>
          <p:nvPr>
            <p:ph idx="1"/>
          </p:nvPr>
        </p:nvSpPr>
        <p:spPr>
          <a:xfrm>
            <a:off x="457200" y="1472208"/>
            <a:ext cx="8229600" cy="4653959"/>
          </a:xfrm>
        </p:spPr>
        <p:txBody>
          <a:bodyPr>
            <a:normAutofit/>
          </a:bodyPr>
          <a:lstStyle/>
          <a:p>
            <a:pPr marL="0" indent="0" algn="just" rtl="1">
              <a:lnSpc>
                <a:spcPts val="3200"/>
              </a:lnSpc>
              <a:spcBef>
                <a:spcPts val="0"/>
              </a:spcBef>
              <a:buNone/>
            </a:pPr>
            <a:r>
              <a:rPr lang="ar-KW" sz="1800" dirty="0" smtClean="0">
                <a:solidFill>
                  <a:schemeClr val="accent1">
                    <a:lumMod val="50000"/>
                  </a:schemeClr>
                </a:solidFill>
                <a:cs typeface="mohammad bold art 1" pitchFamily="2" charset="-78"/>
              </a:rPr>
              <a:t>34. تلتزم </a:t>
            </a:r>
            <a:r>
              <a:rPr lang="ar-KW" sz="1800" dirty="0">
                <a:solidFill>
                  <a:schemeClr val="accent1">
                    <a:lumMod val="50000"/>
                  </a:schemeClr>
                </a:solidFill>
                <a:cs typeface="mohammad bold art 1" pitchFamily="2" charset="-78"/>
              </a:rPr>
              <a:t>وكالة المقاصة باستكمال أنظمتها وإجراءاتها اللازمة لعمل صانع السوق، وذلك خلال مدة أقصاها سنة من صدور هذه اللائحة، ويشمل ذلك الأنظمة والإجراءات التالية</a:t>
            </a:r>
            <a:r>
              <a:rPr lang="ar-KW" sz="1800" dirty="0" smtClean="0">
                <a:solidFill>
                  <a:schemeClr val="accent1">
                    <a:lumMod val="50000"/>
                  </a:schemeClr>
                </a:solidFill>
                <a:cs typeface="mohammad bold art 1" pitchFamily="2" charset="-78"/>
              </a:rPr>
              <a:t>: </a:t>
            </a:r>
          </a:p>
          <a:p>
            <a:pPr lvl="1" algn="just" rtl="1">
              <a:lnSpc>
                <a:spcPts val="2600"/>
              </a:lnSpc>
              <a:spcBef>
                <a:spcPts val="0"/>
              </a:spcBef>
              <a:buFont typeface="Courier New" panose="02070309020205020404" pitchFamily="49" charset="0"/>
              <a:buChar char="o"/>
            </a:pPr>
            <a:r>
              <a:rPr lang="ar-KW" sz="1600" dirty="0" smtClean="0">
                <a:solidFill>
                  <a:schemeClr val="accent1">
                    <a:lumMod val="50000"/>
                  </a:schemeClr>
                </a:solidFill>
                <a:cs typeface="mohammad bold art 1" pitchFamily="2" charset="-78"/>
              </a:rPr>
              <a:t>منظومة ما بعد التداول المتعلقة بعمليات التسوية الخاصة بعمل صانع السوق. </a:t>
            </a:r>
          </a:p>
          <a:p>
            <a:pPr lvl="1" algn="just" rtl="1">
              <a:lnSpc>
                <a:spcPts val="2600"/>
              </a:lnSpc>
              <a:spcBef>
                <a:spcPts val="0"/>
              </a:spcBef>
              <a:buFont typeface="Courier New" panose="02070309020205020404" pitchFamily="49" charset="0"/>
              <a:buChar char="o"/>
            </a:pPr>
            <a:r>
              <a:rPr lang="ar-KW" sz="1600" dirty="0" smtClean="0">
                <a:solidFill>
                  <a:schemeClr val="accent1">
                    <a:lumMod val="50000"/>
                  </a:schemeClr>
                </a:solidFill>
                <a:cs typeface="mohammad bold art 1" pitchFamily="2" charset="-78"/>
              </a:rPr>
              <a:t>نظام اقراض واقتراض الأوراق المالية.</a:t>
            </a:r>
          </a:p>
          <a:p>
            <a:pPr lvl="1" algn="just" rtl="1">
              <a:lnSpc>
                <a:spcPts val="2600"/>
              </a:lnSpc>
              <a:spcBef>
                <a:spcPts val="0"/>
              </a:spcBef>
              <a:buFont typeface="Courier New" panose="02070309020205020404" pitchFamily="49" charset="0"/>
              <a:buChar char="o"/>
            </a:pPr>
            <a:r>
              <a:rPr lang="ar-KW" sz="1600" dirty="0" smtClean="0">
                <a:solidFill>
                  <a:schemeClr val="accent1">
                    <a:lumMod val="50000"/>
                  </a:schemeClr>
                </a:solidFill>
                <a:cs typeface="mohammad bold art 1" pitchFamily="2" charset="-78"/>
              </a:rPr>
              <a:t>نظام البيع على المكشوف.</a:t>
            </a:r>
          </a:p>
          <a:p>
            <a:pPr marL="457200" lvl="1" indent="0" algn="just" rtl="1">
              <a:lnSpc>
                <a:spcPts val="3200"/>
              </a:lnSpc>
              <a:spcBef>
                <a:spcPts val="0"/>
              </a:spcBef>
              <a:buNone/>
            </a:pPr>
            <a:r>
              <a:rPr lang="ar-KW" sz="1800" dirty="0" smtClean="0">
                <a:solidFill>
                  <a:schemeClr val="accent1">
                    <a:lumMod val="50000"/>
                  </a:schemeClr>
                </a:solidFill>
                <a:cs typeface="mohammad bold art 1" pitchFamily="2" charset="-78"/>
              </a:rPr>
              <a:t>وعلى أن تقوم وكالة المقاصة بتزويد الهيئة بتقرير شهري ابتداء من صدور هذه اللائحة عن إنجاز هذه الأنظمة والإجراءات. </a:t>
            </a:r>
            <a:endParaRPr lang="en-US" sz="1800" dirty="0">
              <a:solidFill>
                <a:schemeClr val="accent1">
                  <a:lumMod val="50000"/>
                </a:schemeClr>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prstClr val="black">
                    <a:tint val="75000"/>
                  </a:prstClr>
                </a:solidFill>
              </a:rPr>
              <a:pPr/>
              <a:t>35</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33686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Title 1"/>
          <p:cNvSpPr txBox="1">
            <a:spLocks/>
          </p:cNvSpPr>
          <p:nvPr/>
        </p:nvSpPr>
        <p:spPr>
          <a:xfrm>
            <a:off x="2809876" y="557808"/>
            <a:ext cx="5876925" cy="11430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fontAlgn="base">
              <a:spcAft>
                <a:spcPct val="0"/>
              </a:spcAft>
            </a:pPr>
            <a:endParaRPr lang="en-US" sz="3600" b="1" dirty="0">
              <a:solidFill>
                <a:srgbClr val="1F497D"/>
              </a:solidFill>
              <a:latin typeface="Sakkal Majalla" pitchFamily="2" charset="-78"/>
              <a:cs typeface="Arial" charset="0"/>
            </a:endParaRPr>
          </a:p>
        </p:txBody>
      </p:sp>
      <p:sp>
        <p:nvSpPr>
          <p:cNvPr id="11" name="Title 1"/>
          <p:cNvSpPr txBox="1">
            <a:spLocks/>
          </p:cNvSpPr>
          <p:nvPr/>
        </p:nvSpPr>
        <p:spPr>
          <a:xfrm>
            <a:off x="2948718" y="833840"/>
            <a:ext cx="5876925" cy="11430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fontAlgn="base">
              <a:spcAft>
                <a:spcPct val="0"/>
              </a:spcAft>
            </a:pPr>
            <a:r>
              <a:rPr lang="ar-KW" sz="2200" b="1" dirty="0" smtClean="0">
                <a:solidFill>
                  <a:schemeClr val="accent1">
                    <a:lumMod val="50000"/>
                  </a:schemeClr>
                </a:solidFill>
                <a:latin typeface="Sakkal Majalla" pitchFamily="2" charset="-78"/>
                <a:cs typeface="Arial" charset="0"/>
              </a:rPr>
              <a:t>الأحكام الانتقالية - يتبع</a:t>
            </a:r>
            <a:endParaRPr lang="en-US" sz="2200" b="1" dirty="0">
              <a:solidFill>
                <a:schemeClr val="accent1">
                  <a:lumMod val="50000"/>
                </a:schemeClr>
              </a:solidFill>
              <a:latin typeface="Sakkal Majalla" pitchFamily="2" charset="-78"/>
              <a:cs typeface="Arial" charset="0"/>
            </a:endParaRPr>
          </a:p>
        </p:txBody>
      </p:sp>
      <p:cxnSp>
        <p:nvCxnSpPr>
          <p:cNvPr id="13" name="Straight Connector 12"/>
          <p:cNvCxnSpPr/>
          <p:nvPr/>
        </p:nvCxnSpPr>
        <p:spPr>
          <a:xfrm flipV="1">
            <a:off x="3563890" y="1251266"/>
            <a:ext cx="5122910" cy="17494"/>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423227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5"/>
            <a:ext cx="7772400" cy="1470025"/>
          </a:xfrm>
        </p:spPr>
        <p:txBody>
          <a:bodyPr>
            <a:normAutofit/>
          </a:bodyPr>
          <a:lstStyle/>
          <a:p>
            <a:pPr rtl="1"/>
            <a:r>
              <a:rPr lang="ar-KW" sz="8000" b="1" dirty="0" smtClean="0">
                <a:solidFill>
                  <a:srgbClr val="8C8A26"/>
                </a:solidFill>
                <a:cs typeface="+mn-cs"/>
              </a:rPr>
              <a:t>شــكــرا</a:t>
            </a:r>
            <a:r>
              <a:rPr lang="ar-KW" sz="8000" b="1" dirty="0">
                <a:solidFill>
                  <a:srgbClr val="8C8A26"/>
                </a:solidFill>
                <a:cs typeface="+mn-cs"/>
              </a:rPr>
              <a:t>ً</a:t>
            </a:r>
            <a:endParaRPr lang="en-GB" sz="8000" dirty="0">
              <a:solidFill>
                <a:schemeClr val="accent1">
                  <a:lumMod val="50000"/>
                </a:schemeClr>
              </a:solidFill>
              <a:cs typeface="+mn-cs"/>
            </a:endParaRPr>
          </a:p>
        </p:txBody>
      </p:sp>
      <p:pic>
        <p:nvPicPr>
          <p:cNvPr id="6" name="Picture 5" descr="Picture 3.png"/>
          <p:cNvPicPr>
            <a:picLocks noChangeAspect="1"/>
          </p:cNvPicPr>
          <p:nvPr/>
        </p:nvPicPr>
        <p:blipFill rotWithShape="1">
          <a:blip r:embed="rId2" cstate="print"/>
          <a:srcRect r="75690"/>
          <a:stretch/>
        </p:blipFill>
        <p:spPr>
          <a:xfrm>
            <a:off x="3" y="0"/>
            <a:ext cx="2222937" cy="6858000"/>
          </a:xfrm>
          <a:prstGeom prst="rect">
            <a:avLst/>
          </a:prstGeom>
          <a:ln w="28575">
            <a:noFill/>
          </a:ln>
        </p:spPr>
      </p:pic>
    </p:spTree>
    <p:extLst>
      <p:ext uri="{BB962C8B-B14F-4D97-AF65-F5344CB8AC3E}">
        <p14:creationId xmlns:p14="http://schemas.microsoft.com/office/powerpoint/2010/main" val="8473866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381001"/>
            <a:ext cx="5876925" cy="1143000"/>
          </a:xfrm>
        </p:spPr>
        <p:txBody>
          <a:bodyPr>
            <a:normAutofit/>
          </a:bodyPr>
          <a:lstStyle/>
          <a:p>
            <a:pPr lvl="0" algn="r" rtl="1" fontAlgn="base">
              <a:spcAft>
                <a:spcPct val="0"/>
              </a:spcAft>
            </a:pPr>
            <a:r>
              <a:rPr lang="ar-KW" sz="2200" dirty="0">
                <a:solidFill>
                  <a:schemeClr val="accent1">
                    <a:lumMod val="50000"/>
                  </a:schemeClr>
                </a:solidFill>
                <a:latin typeface="+mn-lt"/>
                <a:ea typeface="+mn-ea"/>
                <a:cs typeface="mohammad bold art 1" pitchFamily="2" charset="-78"/>
              </a:rPr>
              <a:t>الكتب المتعلقة بموضوع الورشة</a:t>
            </a:r>
            <a:endParaRPr lang="en-US" sz="2200" dirty="0">
              <a:solidFill>
                <a:schemeClr val="accent1">
                  <a:lumMod val="50000"/>
                </a:schemeClr>
              </a:solidFill>
              <a:latin typeface="+mn-lt"/>
              <a:ea typeface="+mn-ea"/>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Table 11"/>
          <p:cNvGraphicFramePr>
            <a:graphicFrameLocks noGrp="1"/>
          </p:cNvGraphicFramePr>
          <p:nvPr>
            <p:extLst>
              <p:ext uri="{D42A27DB-BD31-4B8C-83A1-F6EECF244321}">
                <p14:modId xmlns:p14="http://schemas.microsoft.com/office/powerpoint/2010/main" val="3439506706"/>
              </p:ext>
            </p:extLst>
          </p:nvPr>
        </p:nvGraphicFramePr>
        <p:xfrm>
          <a:off x="907976" y="1772816"/>
          <a:ext cx="7778824" cy="2952327"/>
        </p:xfrm>
        <a:graphic>
          <a:graphicData uri="http://schemas.openxmlformats.org/drawingml/2006/table">
            <a:tbl>
              <a:tblPr firstRow="1" bandRow="1">
                <a:tableStyleId>{5C22544A-7EE6-4342-B048-85BDC9FD1C3A}</a:tableStyleId>
              </a:tblPr>
              <a:tblGrid>
                <a:gridCol w="1408236"/>
                <a:gridCol w="4694118"/>
                <a:gridCol w="1676470"/>
              </a:tblGrid>
              <a:tr h="758734">
                <a:tc>
                  <a:txBody>
                    <a:bodyPr/>
                    <a:lstStyle/>
                    <a:p>
                      <a:pPr algn="ctr" rtl="1"/>
                      <a:r>
                        <a:rPr lang="ar-KW" sz="1600" b="1" dirty="0" smtClean="0">
                          <a:cs typeface="+mn-cs"/>
                        </a:rPr>
                        <a:t>الفصول المتعلقة بمواضيع الورشة</a:t>
                      </a:r>
                      <a:endParaRPr lang="en-US" sz="1600" b="1" dirty="0">
                        <a:cs typeface="+mn-cs"/>
                      </a:endParaRPr>
                    </a:p>
                  </a:txBody>
                  <a:tcPr>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tx2">
                        <a:lumMod val="50000"/>
                        <a:alpha val="70000"/>
                      </a:schemeClr>
                    </a:solidFill>
                  </a:tcPr>
                </a:tc>
                <a:tc>
                  <a:txBody>
                    <a:bodyPr/>
                    <a:lstStyle/>
                    <a:p>
                      <a:pPr algn="ctr" rtl="1"/>
                      <a:r>
                        <a:rPr lang="ar-KW" sz="1600" b="1" dirty="0" smtClean="0">
                          <a:cs typeface="+mn-cs"/>
                        </a:rPr>
                        <a:t>الوصف</a:t>
                      </a:r>
                      <a:endParaRPr lang="en-US" sz="1600" b="1" dirty="0">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tx2">
                        <a:lumMod val="50000"/>
                        <a:alpha val="70000"/>
                      </a:schemeClr>
                    </a:solidFill>
                  </a:tcPr>
                </a:tc>
                <a:tc>
                  <a:txBody>
                    <a:bodyPr/>
                    <a:lstStyle/>
                    <a:p>
                      <a:pPr algn="ctr" rtl="1"/>
                      <a:r>
                        <a:rPr lang="ar-KW" sz="1600" b="1" dirty="0" smtClean="0">
                          <a:cs typeface="+mn-cs"/>
                        </a:rPr>
                        <a:t>المصدر</a:t>
                      </a:r>
                      <a:endParaRPr lang="en-US" sz="1600" b="1" dirty="0">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tx2">
                        <a:lumMod val="50000"/>
                        <a:alpha val="70000"/>
                      </a:schemeClr>
                    </a:solidFill>
                  </a:tcPr>
                </a:tc>
              </a:tr>
              <a:tr h="2193593">
                <a:tc>
                  <a:txBody>
                    <a:bodyPr/>
                    <a:lstStyle/>
                    <a:p>
                      <a:pPr algn="r" rtl="1"/>
                      <a:endParaRPr lang="ar-KW" sz="1400" kern="1200" dirty="0" smtClean="0">
                        <a:solidFill>
                          <a:schemeClr val="accent1">
                            <a:lumMod val="50000"/>
                          </a:schemeClr>
                        </a:solidFill>
                        <a:latin typeface="Calibri" panose="020F0502020204030204" pitchFamily="34" charset="0"/>
                        <a:ea typeface="Calibri" panose="020F0502020204030204" pitchFamily="34" charset="0"/>
                        <a:cs typeface="mohammad bold art 1" pitchFamily="2" charset="-78"/>
                      </a:endParaRPr>
                    </a:p>
                    <a:p>
                      <a:pPr algn="r" rtl="1"/>
                      <a:r>
                        <a:rPr lang="ar-KW" sz="1400" kern="1200" dirty="0" smtClean="0">
                          <a:solidFill>
                            <a:schemeClr val="accent1">
                              <a:lumMod val="50000"/>
                            </a:schemeClr>
                          </a:solidFill>
                          <a:latin typeface="Calibri" panose="020F0502020204030204" pitchFamily="34" charset="0"/>
                          <a:ea typeface="Calibri" panose="020F0502020204030204" pitchFamily="34" charset="0"/>
                          <a:cs typeface="mohammad bold art 1" pitchFamily="2" charset="-78"/>
                        </a:rPr>
                        <a:t>الفصل الأول</a:t>
                      </a:r>
                    </a:p>
                    <a:p>
                      <a:pPr algn="r" rtl="1"/>
                      <a:endParaRPr lang="ar-KW" sz="1400" kern="1200" dirty="0" smtClean="0">
                        <a:solidFill>
                          <a:schemeClr val="accent1">
                            <a:lumMod val="50000"/>
                          </a:schemeClr>
                        </a:solidFill>
                        <a:latin typeface="Calibri" panose="020F0502020204030204" pitchFamily="34" charset="0"/>
                        <a:ea typeface="Calibri" panose="020F0502020204030204" pitchFamily="34" charset="0"/>
                        <a:cs typeface="mohammad bold art 1" pitchFamily="2" charset="-78"/>
                      </a:endParaRPr>
                    </a:p>
                    <a:p>
                      <a:pPr algn="r" rtl="1"/>
                      <a:r>
                        <a:rPr lang="ar-KW" sz="1400" kern="1200" dirty="0" smtClean="0">
                          <a:solidFill>
                            <a:schemeClr val="accent1">
                              <a:lumMod val="50000"/>
                            </a:schemeClr>
                          </a:solidFill>
                          <a:latin typeface="Calibri" panose="020F0502020204030204" pitchFamily="34" charset="0"/>
                          <a:ea typeface="Calibri" panose="020F0502020204030204" pitchFamily="34" charset="0"/>
                          <a:cs typeface="mohammad bold art 1" pitchFamily="2" charset="-78"/>
                        </a:rPr>
                        <a:t>(أنشطة الأوراق المالية)</a:t>
                      </a:r>
                      <a:endParaRPr lang="en-US" sz="1400" kern="1200" dirty="0">
                        <a:solidFill>
                          <a:schemeClr val="accent1">
                            <a:lumMod val="50000"/>
                          </a:schemeClr>
                        </a:solidFill>
                        <a:latin typeface="Calibri" panose="020F0502020204030204" pitchFamily="34" charset="0"/>
                        <a:ea typeface="Calibri" panose="020F0502020204030204" pitchFamily="34" charset="0"/>
                        <a:cs typeface="mohammad bold art 1" pitchFamily="2" charset="-78"/>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c>
                  <a:txBody>
                    <a:bodyPr/>
                    <a:lstStyle/>
                    <a:p>
                      <a:pPr marL="0" algn="just" defTabSz="914400" rtl="1" eaLnBrk="1" latinLnBrk="0" hangingPunct="1"/>
                      <a:r>
                        <a:rPr lang="ar-KW" sz="1400" kern="1200" dirty="0" smtClean="0">
                          <a:solidFill>
                            <a:schemeClr val="accent1">
                              <a:lumMod val="50000"/>
                            </a:schemeClr>
                          </a:solidFill>
                          <a:latin typeface="Calibri" panose="020F0502020204030204" pitchFamily="34" charset="0"/>
                          <a:ea typeface="Calibri" panose="020F0502020204030204" pitchFamily="34" charset="0"/>
                          <a:cs typeface="mohammad bold art 1" pitchFamily="2" charset="-78"/>
                        </a:rPr>
                        <a:t>يتطرق الكتاب الخامس إلى أنشطة الأوراق المالية المختلفة ووصفها ومتطلبات الترخيص الخاصة بهذه الأنشطة، كما يغطي الكتاب إجراءات التقدم بطلب ترخيص بمزاولة أنشطة الأوراق المالية وتجديد الترخيص وإلغاءه. كما يضم أحكام متفرقة تخص الأشخاص المرخص لهم.</a:t>
                      </a:r>
                    </a:p>
                    <a:p>
                      <a:pPr marL="0" algn="just" defTabSz="914400" rtl="1" eaLnBrk="1" latinLnBrk="0" hangingPunct="1"/>
                      <a:endParaRPr lang="ar-KW" sz="1400" kern="1200" dirty="0" smtClean="0">
                        <a:solidFill>
                          <a:schemeClr val="accent1">
                            <a:lumMod val="50000"/>
                          </a:schemeClr>
                        </a:solidFill>
                        <a:latin typeface="Calibri" panose="020F0502020204030204" pitchFamily="34" charset="0"/>
                        <a:ea typeface="Calibri" panose="020F0502020204030204" pitchFamily="34" charset="0"/>
                        <a:cs typeface="mohammad bold art 1" pitchFamily="2" charset="-78"/>
                      </a:endParaRPr>
                    </a:p>
                    <a:p>
                      <a:pPr marL="0" algn="just" defTabSz="914400" rtl="1" eaLnBrk="1" latinLnBrk="0" hangingPunct="1"/>
                      <a:r>
                        <a:rPr lang="ar-KW" sz="1400" kern="1200" dirty="0" smtClean="0">
                          <a:solidFill>
                            <a:schemeClr val="accent1">
                              <a:lumMod val="50000"/>
                            </a:schemeClr>
                          </a:solidFill>
                          <a:latin typeface="Calibri" panose="020F0502020204030204" pitchFamily="34" charset="0"/>
                          <a:ea typeface="Calibri" panose="020F0502020204030204" pitchFamily="34" charset="0"/>
                          <a:cs typeface="mohammad bold art 1" pitchFamily="2" charset="-78"/>
                        </a:rPr>
                        <a:t>وكذلك يحتوي على الآليات التي</a:t>
                      </a:r>
                      <a:r>
                        <a:rPr lang="ar-KW" sz="1400" kern="1200" baseline="0" dirty="0" smtClean="0">
                          <a:solidFill>
                            <a:schemeClr val="accent1">
                              <a:lumMod val="50000"/>
                            </a:schemeClr>
                          </a:solidFill>
                          <a:latin typeface="Calibri" panose="020F0502020204030204" pitchFamily="34" charset="0"/>
                          <a:ea typeface="Calibri" panose="020F0502020204030204" pitchFamily="34" charset="0"/>
                          <a:cs typeface="mohammad bold art 1" pitchFamily="2" charset="-78"/>
                        </a:rPr>
                        <a:t> تنظم نشاط صانع السوق في بورصة الأوراق المالية والقواعد المتعلقة بمزاولة هذا النشاط.</a:t>
                      </a:r>
                      <a:endParaRPr lang="ar-KW" sz="1400" kern="1200" dirty="0" smtClean="0">
                        <a:solidFill>
                          <a:schemeClr val="accent1">
                            <a:lumMod val="50000"/>
                          </a:schemeClr>
                        </a:solidFill>
                        <a:latin typeface="Calibri" panose="020F0502020204030204" pitchFamily="34" charset="0"/>
                        <a:ea typeface="Calibri" panose="020F0502020204030204" pitchFamily="34" charset="0"/>
                        <a:cs typeface="mohammad bold art 1" pitchFamily="2" charset="-78"/>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ar-KW" sz="1400" kern="1200" dirty="0" smtClean="0">
                        <a:solidFill>
                          <a:schemeClr val="accent1">
                            <a:lumMod val="50000"/>
                          </a:schemeClr>
                        </a:solidFill>
                        <a:latin typeface="Calibri" panose="020F0502020204030204" pitchFamily="34" charset="0"/>
                        <a:ea typeface="Calibri" panose="020F0502020204030204" pitchFamily="34" charset="0"/>
                        <a:cs typeface="mohammad bold art 1" pitchFamily="2" charset="-78"/>
                      </a:endParaRPr>
                    </a:p>
                    <a:p>
                      <a:pPr marL="0" marR="0" indent="0" algn="r" defTabSz="914400" rtl="1" eaLnBrk="1" fontAlgn="auto" latinLnBrk="0" hangingPunct="1">
                        <a:lnSpc>
                          <a:spcPct val="100000"/>
                        </a:lnSpc>
                        <a:spcBef>
                          <a:spcPts val="0"/>
                        </a:spcBef>
                        <a:spcAft>
                          <a:spcPts val="0"/>
                        </a:spcAft>
                        <a:buClrTx/>
                        <a:buSzTx/>
                        <a:buFontTx/>
                        <a:buNone/>
                        <a:tabLst/>
                        <a:defRPr/>
                      </a:pPr>
                      <a:r>
                        <a:rPr lang="ar-KW" sz="1400" kern="1200" dirty="0" smtClean="0">
                          <a:solidFill>
                            <a:schemeClr val="accent1">
                              <a:lumMod val="50000"/>
                            </a:schemeClr>
                          </a:solidFill>
                          <a:latin typeface="Calibri" panose="020F0502020204030204" pitchFamily="34" charset="0"/>
                          <a:ea typeface="Calibri" panose="020F0502020204030204" pitchFamily="34" charset="0"/>
                          <a:cs typeface="mohammad bold art 1" pitchFamily="2" charset="-78"/>
                        </a:rPr>
                        <a:t>الكتاب الخامس</a:t>
                      </a:r>
                    </a:p>
                    <a:p>
                      <a:pPr marL="0" marR="0" indent="0" algn="r" defTabSz="914400" rtl="1" eaLnBrk="1" fontAlgn="auto" latinLnBrk="0" hangingPunct="1">
                        <a:lnSpc>
                          <a:spcPct val="100000"/>
                        </a:lnSpc>
                        <a:spcBef>
                          <a:spcPts val="0"/>
                        </a:spcBef>
                        <a:spcAft>
                          <a:spcPts val="0"/>
                        </a:spcAft>
                        <a:buClrTx/>
                        <a:buSzTx/>
                        <a:buFontTx/>
                        <a:buNone/>
                        <a:tabLst/>
                        <a:defRPr/>
                      </a:pPr>
                      <a:endParaRPr lang="ar-KW" sz="1400" kern="1200" dirty="0" smtClean="0">
                        <a:solidFill>
                          <a:schemeClr val="accent1">
                            <a:lumMod val="50000"/>
                          </a:schemeClr>
                        </a:solidFill>
                        <a:latin typeface="Calibri" panose="020F0502020204030204" pitchFamily="34" charset="0"/>
                        <a:ea typeface="Calibri" panose="020F0502020204030204" pitchFamily="34" charset="0"/>
                        <a:cs typeface="mohammad bold art 1" pitchFamily="2" charset="-78"/>
                      </a:endParaRPr>
                    </a:p>
                    <a:p>
                      <a:pPr marL="0" marR="0" indent="0" algn="r" defTabSz="914400" rtl="1" eaLnBrk="1" fontAlgn="auto" latinLnBrk="0" hangingPunct="1">
                        <a:lnSpc>
                          <a:spcPct val="100000"/>
                        </a:lnSpc>
                        <a:spcBef>
                          <a:spcPts val="0"/>
                        </a:spcBef>
                        <a:spcAft>
                          <a:spcPts val="0"/>
                        </a:spcAft>
                        <a:buClrTx/>
                        <a:buSzTx/>
                        <a:buFontTx/>
                        <a:buNone/>
                        <a:tabLst/>
                        <a:defRPr/>
                      </a:pPr>
                      <a:r>
                        <a:rPr lang="ar-KW" sz="1400" kern="1200" dirty="0" smtClean="0">
                          <a:solidFill>
                            <a:schemeClr val="accent1">
                              <a:lumMod val="50000"/>
                            </a:schemeClr>
                          </a:solidFill>
                          <a:latin typeface="Calibri" panose="020F0502020204030204" pitchFamily="34" charset="0"/>
                          <a:ea typeface="Calibri" panose="020F0502020204030204" pitchFamily="34" charset="0"/>
                          <a:cs typeface="mohammad bold art 1" pitchFamily="2" charset="-78"/>
                        </a:rPr>
                        <a:t>(أنشطة الأوراق المالية والأشخاص المسجلون)</a:t>
                      </a:r>
                      <a:endParaRPr lang="en-US" sz="1400" kern="1200" dirty="0" smtClean="0">
                        <a:solidFill>
                          <a:schemeClr val="accent1">
                            <a:lumMod val="50000"/>
                          </a:schemeClr>
                        </a:solidFill>
                        <a:latin typeface="Calibri" panose="020F0502020204030204" pitchFamily="34" charset="0"/>
                        <a:ea typeface="Calibri" panose="020F0502020204030204" pitchFamily="34" charset="0"/>
                        <a:cs typeface="mohammad bold art 1" pitchFamily="2" charset="-78"/>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23504045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81918" y="390336"/>
            <a:ext cx="5876925" cy="1143000"/>
          </a:xfrm>
        </p:spPr>
        <p:txBody>
          <a:bodyPr>
            <a:normAutofit/>
          </a:bodyPr>
          <a:lstStyle/>
          <a:p>
            <a:pPr algn="r" rtl="1"/>
            <a:r>
              <a:rPr lang="ar-KW" sz="2200" dirty="0" smtClean="0">
                <a:solidFill>
                  <a:schemeClr val="accent1">
                    <a:lumMod val="50000"/>
                  </a:schemeClr>
                </a:solidFill>
                <a:latin typeface="+mn-lt"/>
                <a:ea typeface="+mn-ea"/>
                <a:cs typeface="mohammad bold art 1" pitchFamily="2" charset="-78"/>
              </a:rPr>
              <a:t>تعريف صانع السوق</a:t>
            </a:r>
            <a:endParaRPr lang="en-US" sz="2200" dirty="0">
              <a:solidFill>
                <a:schemeClr val="accent1">
                  <a:lumMod val="50000"/>
                </a:schemeClr>
              </a:solidFill>
              <a:latin typeface="+mn-lt"/>
              <a:ea typeface="+mn-ea"/>
              <a:cs typeface="mohammad bold art 1" pitchFamily="2" charset="-78"/>
            </a:endParaRPr>
          </a:p>
        </p:txBody>
      </p:sp>
      <p:sp>
        <p:nvSpPr>
          <p:cNvPr id="3" name="Content Placeholder 2"/>
          <p:cNvSpPr>
            <a:spLocks noGrp="1"/>
          </p:cNvSpPr>
          <p:nvPr>
            <p:ph idx="1"/>
          </p:nvPr>
        </p:nvSpPr>
        <p:spPr>
          <a:xfrm>
            <a:off x="457200" y="1600204"/>
            <a:ext cx="8229600" cy="4525963"/>
          </a:xfrm>
        </p:spPr>
        <p:txBody>
          <a:bodyPr>
            <a:normAutofit/>
          </a:bodyPr>
          <a:lstStyle/>
          <a:p>
            <a:pPr algn="just" rtl="1" fontAlgn="base">
              <a:lnSpc>
                <a:spcPts val="3200"/>
              </a:lnSpc>
              <a:spcBef>
                <a:spcPct val="0"/>
              </a:spcBef>
              <a:spcAft>
                <a:spcPts val="600"/>
              </a:spcAft>
            </a:pPr>
            <a:r>
              <a:rPr lang="ar-KW" sz="1900" dirty="0" smtClean="0">
                <a:solidFill>
                  <a:schemeClr val="accent1">
                    <a:lumMod val="50000"/>
                  </a:schemeClr>
                </a:solidFill>
                <a:latin typeface="Calibri" panose="020F0502020204030204" pitchFamily="34" charset="0"/>
                <a:ea typeface="Calibri" panose="020F0502020204030204" pitchFamily="34" charset="0"/>
                <a:cs typeface="mohammad bold art 1" pitchFamily="2" charset="-78"/>
              </a:rPr>
              <a:t>صانع السوق: هو </a:t>
            </a:r>
            <a:r>
              <a:rPr lang="ar-KW" sz="1900" dirty="0">
                <a:solidFill>
                  <a:schemeClr val="accent1">
                    <a:lumMod val="50000"/>
                  </a:schemeClr>
                </a:solidFill>
                <a:latin typeface="Calibri" panose="020F0502020204030204" pitchFamily="34" charset="0"/>
                <a:ea typeface="Calibri" panose="020F0502020204030204" pitchFamily="34" charset="0"/>
                <a:cs typeface="mohammad bold art 1" pitchFamily="2" charset="-78"/>
              </a:rPr>
              <a:t>الشخص الذي يعمل على توفير قوى العرض والطلب على ورقة مالية أو أكثر طبقاً للضوابط التي تضعها الهيئة. </a:t>
            </a:r>
            <a:r>
              <a:rPr lang="ar-KW" sz="1900" dirty="0" smtClean="0">
                <a:solidFill>
                  <a:schemeClr val="accent1">
                    <a:lumMod val="50000"/>
                  </a:schemeClr>
                </a:solidFill>
                <a:latin typeface="Calibri" panose="020F0502020204030204" pitchFamily="34" charset="0"/>
                <a:ea typeface="Calibri" panose="020F0502020204030204" pitchFamily="34" charset="0"/>
                <a:cs typeface="mohammad bold art 1" pitchFamily="2" charset="-78"/>
              </a:rPr>
              <a:t>(قانون هيئة أسواق المال – الفصل الأول – المادة (1))</a:t>
            </a:r>
            <a:endParaRPr lang="en-US" sz="1900" dirty="0" smtClean="0">
              <a:solidFill>
                <a:schemeClr val="accent1">
                  <a:lumMod val="50000"/>
                </a:schemeClr>
              </a:solidFill>
              <a:latin typeface="Calibri" panose="020F0502020204030204" pitchFamily="34" charset="0"/>
              <a:ea typeface="Calibri" panose="020F0502020204030204" pitchFamily="34" charset="0"/>
              <a:cs typeface="mohammad bold art 1" pitchFamily="2" charset="-78"/>
            </a:endParaRPr>
          </a:p>
          <a:p>
            <a:pPr algn="just" rtl="1" fontAlgn="base">
              <a:lnSpc>
                <a:spcPts val="3200"/>
              </a:lnSpc>
              <a:spcBef>
                <a:spcPct val="0"/>
              </a:spcBef>
              <a:spcAft>
                <a:spcPts val="600"/>
              </a:spcAft>
            </a:pPr>
            <a:endParaRPr lang="ar-KW" sz="1900" dirty="0" smtClean="0">
              <a:solidFill>
                <a:schemeClr val="accent1">
                  <a:lumMod val="50000"/>
                </a:schemeClr>
              </a:solidFill>
              <a:latin typeface="Calibri" panose="020F0502020204030204" pitchFamily="34" charset="0"/>
              <a:ea typeface="Calibri" panose="020F0502020204030204" pitchFamily="34" charset="0"/>
              <a:cs typeface="mohammad bold art 1" pitchFamily="2" charset="-78"/>
            </a:endParaRPr>
          </a:p>
          <a:p>
            <a:pPr algn="just" rtl="1" fontAlgn="base">
              <a:lnSpc>
                <a:spcPts val="3200"/>
              </a:lnSpc>
              <a:spcBef>
                <a:spcPct val="0"/>
              </a:spcBef>
              <a:spcAft>
                <a:spcPts val="600"/>
              </a:spcAft>
            </a:pPr>
            <a:r>
              <a:rPr lang="ar-KW" sz="1900" dirty="0" smtClean="0">
                <a:solidFill>
                  <a:schemeClr val="accent1">
                    <a:lumMod val="50000"/>
                  </a:schemeClr>
                </a:solidFill>
                <a:latin typeface="Calibri" panose="020F0502020204030204" pitchFamily="34" charset="0"/>
                <a:ea typeface="Calibri" panose="020F0502020204030204" pitchFamily="34" charset="0"/>
                <a:cs typeface="mohammad bold art 1" pitchFamily="2" charset="-78"/>
              </a:rPr>
              <a:t>يقوم </a:t>
            </a:r>
            <a:r>
              <a:rPr lang="ar-KW" sz="1900" dirty="0">
                <a:solidFill>
                  <a:schemeClr val="accent1">
                    <a:lumMod val="50000"/>
                  </a:schemeClr>
                </a:solidFill>
                <a:latin typeface="Calibri" panose="020F0502020204030204" pitchFamily="34" charset="0"/>
                <a:ea typeface="Calibri" panose="020F0502020204030204" pitchFamily="34" charset="0"/>
                <a:cs typeface="mohammad bold art 1" pitchFamily="2" charset="-78"/>
              </a:rPr>
              <a:t>صانع السوق بتوفير أوامر البيع والشراء بشكل مستمر على الورقة المالية التي يقوم بصناعة السوق عليها مع المحافظة على فارق سعري وكمية محددين لهذه الأوامر، على أن يتم الإفصاح في البورصة عن موافقة الهيئة لصانع السوق بالعمل على أي ورقة مالية بمجرد الحصول على تلك الموافقة</a:t>
            </a:r>
            <a:r>
              <a:rPr lang="ar-KW" sz="1900" dirty="0" smtClean="0">
                <a:solidFill>
                  <a:schemeClr val="accent1">
                    <a:lumMod val="50000"/>
                  </a:schemeClr>
                </a:solidFill>
                <a:latin typeface="Calibri" panose="020F0502020204030204" pitchFamily="34" charset="0"/>
                <a:ea typeface="Calibri" panose="020F0502020204030204" pitchFamily="34" charset="0"/>
                <a:cs typeface="mohammad bold art 1" pitchFamily="2" charset="-78"/>
              </a:rPr>
              <a:t>.</a:t>
            </a:r>
            <a:endParaRPr lang="en-US" sz="1900" dirty="0" smtClean="0">
              <a:solidFill>
                <a:schemeClr val="accent1">
                  <a:lumMod val="50000"/>
                </a:schemeClr>
              </a:solidFill>
              <a:latin typeface="Calibri" panose="020F0502020204030204" pitchFamily="34" charset="0"/>
              <a:ea typeface="Calibri" panose="020F0502020204030204" pitchFamily="34" charset="0"/>
              <a:cs typeface="mohammad bold art 1" pitchFamily="2" charset="-78"/>
            </a:endParaRPr>
          </a:p>
          <a:p>
            <a:pPr marL="0" indent="0" algn="just" rtl="1" fontAlgn="base">
              <a:spcBef>
                <a:spcPct val="0"/>
              </a:spcBef>
              <a:spcAft>
                <a:spcPts val="600"/>
              </a:spcAft>
              <a:buNone/>
            </a:pPr>
            <a:endParaRPr lang="ar-KW" sz="1900" dirty="0" smtClean="0">
              <a:solidFill>
                <a:schemeClr val="accent1">
                  <a:lumMod val="50000"/>
                </a:schemeClr>
              </a:solidFill>
              <a:latin typeface="Calibri" panose="020F0502020204030204" pitchFamily="34" charset="0"/>
              <a:ea typeface="Calibri" panose="020F0502020204030204" pitchFamily="34" charset="0"/>
              <a:cs typeface="mohammad bold art 1" pitchFamily="2" charset="-78"/>
            </a:endParaRPr>
          </a:p>
          <a:p>
            <a:pPr marL="0" lvl="0" indent="0" algn="just" rtl="1" fontAlgn="base">
              <a:spcBef>
                <a:spcPct val="0"/>
              </a:spcBef>
              <a:spcAft>
                <a:spcPts val="600"/>
              </a:spcAft>
              <a:buNone/>
            </a:pPr>
            <a:endParaRPr lang="ar-KW" sz="280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5</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60568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75224" y="381231"/>
            <a:ext cx="5876925" cy="1143000"/>
          </a:xfrm>
        </p:spPr>
        <p:txBody>
          <a:bodyPr>
            <a:normAutofit/>
          </a:bodyPr>
          <a:lstStyle/>
          <a:p>
            <a:pPr algn="r" rtl="1"/>
            <a:r>
              <a:rPr lang="ar-KW" sz="2200" dirty="0" smtClean="0">
                <a:solidFill>
                  <a:schemeClr val="accent1">
                    <a:lumMod val="50000"/>
                  </a:schemeClr>
                </a:solidFill>
                <a:latin typeface="+mn-lt"/>
                <a:ea typeface="+mn-ea"/>
                <a:cs typeface="mohammad bold art 1" pitchFamily="2" charset="-78"/>
              </a:rPr>
              <a:t>دور هيئة أسواق المال والبورصة</a:t>
            </a:r>
            <a:endParaRPr lang="en-US" sz="2200" dirty="0">
              <a:solidFill>
                <a:schemeClr val="accent1">
                  <a:lumMod val="50000"/>
                </a:schemeClr>
              </a:solidFill>
              <a:latin typeface="+mn-lt"/>
              <a:ea typeface="+mn-ea"/>
              <a:cs typeface="mohammad bold art 1" pitchFamily="2" charset="-78"/>
            </a:endParaRPr>
          </a:p>
        </p:txBody>
      </p:sp>
      <p:sp>
        <p:nvSpPr>
          <p:cNvPr id="3" name="Content Placeholder 2"/>
          <p:cNvSpPr>
            <a:spLocks noGrp="1"/>
          </p:cNvSpPr>
          <p:nvPr>
            <p:ph idx="1"/>
          </p:nvPr>
        </p:nvSpPr>
        <p:spPr>
          <a:xfrm>
            <a:off x="457200" y="1290465"/>
            <a:ext cx="8229600" cy="4525963"/>
          </a:xfrm>
        </p:spPr>
        <p:txBody>
          <a:bodyPr>
            <a:noAutofit/>
          </a:bodyPr>
          <a:lstStyle/>
          <a:p>
            <a:pPr algn="just" rtl="1" fontAlgn="base">
              <a:lnSpc>
                <a:spcPts val="3200"/>
              </a:lnSpc>
              <a:spcBef>
                <a:spcPct val="0"/>
              </a:spcBef>
              <a:spcAft>
                <a:spcPts val="600"/>
              </a:spcAft>
            </a:pPr>
            <a:r>
              <a:rPr lang="ar-KW" sz="1400" dirty="0">
                <a:solidFill>
                  <a:schemeClr val="accent1">
                    <a:lumMod val="50000"/>
                  </a:schemeClr>
                </a:solidFill>
                <a:latin typeface="Calibri" panose="020F0502020204030204" pitchFamily="34" charset="0"/>
                <a:ea typeface="Calibri" panose="020F0502020204030204" pitchFamily="34" charset="0"/>
                <a:cs typeface="mohammad bold art 1" pitchFamily="2" charset="-78"/>
              </a:rPr>
              <a:t>يتمثل دور هيئة أسواق المال في وضع اللوائح والقواعد العامة التي تنظم عمل صانع السوق على أن تقوم البورصة بوضع الآليات المتعلقة بهذه القواعد.</a:t>
            </a:r>
          </a:p>
          <a:p>
            <a:pPr algn="just" rtl="1" fontAlgn="base">
              <a:lnSpc>
                <a:spcPts val="3200"/>
              </a:lnSpc>
              <a:spcBef>
                <a:spcPct val="0"/>
              </a:spcBef>
              <a:spcAft>
                <a:spcPts val="600"/>
              </a:spcAft>
            </a:pPr>
            <a:r>
              <a:rPr lang="ar-KW" sz="1400" dirty="0">
                <a:solidFill>
                  <a:schemeClr val="accent1">
                    <a:lumMod val="50000"/>
                  </a:schemeClr>
                </a:solidFill>
                <a:latin typeface="Calibri" panose="020F0502020204030204" pitchFamily="34" charset="0"/>
                <a:ea typeface="Calibri" panose="020F0502020204030204" pitchFamily="34" charset="0"/>
                <a:cs typeface="mohammad bold art 1" pitchFamily="2" charset="-78"/>
              </a:rPr>
              <a:t>تقوم البورصة بإعداد الدراسات الخاصة بها لتحديد تفاصيل وقيم الالتزامات المستمرة لصانع السوق على أن يتم اعتمادها من قبل الهيئة.</a:t>
            </a:r>
          </a:p>
          <a:p>
            <a:pPr algn="just" rtl="1" fontAlgn="base">
              <a:lnSpc>
                <a:spcPts val="3200"/>
              </a:lnSpc>
              <a:spcBef>
                <a:spcPct val="0"/>
              </a:spcBef>
              <a:spcAft>
                <a:spcPts val="600"/>
              </a:spcAft>
            </a:pPr>
            <a:r>
              <a:rPr lang="ar-KW" sz="1400" dirty="0" smtClean="0">
                <a:solidFill>
                  <a:schemeClr val="accent1">
                    <a:lumMod val="50000"/>
                  </a:schemeClr>
                </a:solidFill>
                <a:latin typeface="Calibri" panose="020F0502020204030204" pitchFamily="34" charset="0"/>
                <a:ea typeface="Calibri" panose="020F0502020204030204" pitchFamily="34" charset="0"/>
                <a:cs typeface="mohammad bold art 1" pitchFamily="2" charset="-78"/>
              </a:rPr>
              <a:t>للبورصة بأن تقوم بإعداد العقود </a:t>
            </a:r>
            <a:r>
              <a:rPr lang="ar-KW" sz="1400" dirty="0">
                <a:solidFill>
                  <a:schemeClr val="accent1">
                    <a:lumMod val="50000"/>
                  </a:schemeClr>
                </a:solidFill>
                <a:latin typeface="Calibri" panose="020F0502020204030204" pitchFamily="34" charset="0"/>
                <a:ea typeface="Calibri" panose="020F0502020204030204" pitchFamily="34" charset="0"/>
                <a:cs typeface="mohammad bold art 1" pitchFamily="2" charset="-78"/>
              </a:rPr>
              <a:t>المتعلقة بعمل صانع السوق مع الجهات التالية، وذلك بعد اعتماد الهيئة:</a:t>
            </a:r>
          </a:p>
          <a:p>
            <a:pPr lvl="1" algn="just" rtl="1" fontAlgn="base">
              <a:lnSpc>
                <a:spcPts val="1800"/>
              </a:lnSpc>
              <a:spcBef>
                <a:spcPct val="0"/>
              </a:spcBef>
              <a:spcAft>
                <a:spcPts val="600"/>
              </a:spcAft>
              <a:buFont typeface="Courier New" panose="02070309020205020404" pitchFamily="49" charset="0"/>
              <a:buChar char="o"/>
            </a:pPr>
            <a:r>
              <a:rPr lang="ar-KW" sz="1400" dirty="0">
                <a:solidFill>
                  <a:schemeClr val="accent1">
                    <a:lumMod val="50000"/>
                  </a:schemeClr>
                </a:solidFill>
                <a:latin typeface="Calibri" panose="020F0502020204030204" pitchFamily="34" charset="0"/>
                <a:ea typeface="Calibri" panose="020F0502020204030204" pitchFamily="34" charset="0"/>
                <a:cs typeface="mohammad bold art 1" pitchFamily="2" charset="-78"/>
              </a:rPr>
              <a:t>البورصة</a:t>
            </a:r>
          </a:p>
          <a:p>
            <a:pPr lvl="1" algn="just" rtl="1" fontAlgn="base">
              <a:lnSpc>
                <a:spcPts val="1800"/>
              </a:lnSpc>
              <a:spcBef>
                <a:spcPct val="0"/>
              </a:spcBef>
              <a:spcAft>
                <a:spcPts val="600"/>
              </a:spcAft>
              <a:buFont typeface="Courier New" panose="02070309020205020404" pitchFamily="49" charset="0"/>
              <a:buChar char="o"/>
            </a:pPr>
            <a:r>
              <a:rPr lang="ar-KW" sz="1400" dirty="0">
                <a:solidFill>
                  <a:schemeClr val="accent1">
                    <a:lumMod val="50000"/>
                  </a:schemeClr>
                </a:solidFill>
                <a:latin typeface="Calibri" panose="020F0502020204030204" pitchFamily="34" charset="0"/>
                <a:ea typeface="Calibri" panose="020F0502020204030204" pitchFamily="34" charset="0"/>
                <a:cs typeface="mohammad bold art 1" pitchFamily="2" charset="-78"/>
              </a:rPr>
              <a:t>وكالة المقاصة</a:t>
            </a:r>
          </a:p>
          <a:p>
            <a:pPr lvl="1" algn="just" rtl="1" fontAlgn="base">
              <a:lnSpc>
                <a:spcPts val="1800"/>
              </a:lnSpc>
              <a:spcBef>
                <a:spcPct val="0"/>
              </a:spcBef>
              <a:spcAft>
                <a:spcPts val="600"/>
              </a:spcAft>
              <a:buFont typeface="Courier New" panose="02070309020205020404" pitchFamily="49" charset="0"/>
              <a:buChar char="o"/>
            </a:pPr>
            <a:r>
              <a:rPr lang="ar-KW" sz="1400" dirty="0">
                <a:solidFill>
                  <a:schemeClr val="accent1">
                    <a:lumMod val="50000"/>
                  </a:schemeClr>
                </a:solidFill>
                <a:latin typeface="Calibri" panose="020F0502020204030204" pitchFamily="34" charset="0"/>
                <a:ea typeface="Calibri" panose="020F0502020204030204" pitchFamily="34" charset="0"/>
                <a:cs typeface="mohammad bold art 1" pitchFamily="2" charset="-78"/>
              </a:rPr>
              <a:t>المصدر (إذا تطلب الأمر)</a:t>
            </a:r>
          </a:p>
          <a:p>
            <a:pPr lvl="1" algn="just" rtl="1" fontAlgn="base">
              <a:lnSpc>
                <a:spcPts val="1800"/>
              </a:lnSpc>
              <a:spcBef>
                <a:spcPct val="0"/>
              </a:spcBef>
              <a:spcAft>
                <a:spcPts val="600"/>
              </a:spcAft>
              <a:buFont typeface="Courier New" panose="02070309020205020404" pitchFamily="49" charset="0"/>
              <a:buChar char="o"/>
            </a:pPr>
            <a:r>
              <a:rPr lang="ar-KW" sz="1400" dirty="0">
                <a:solidFill>
                  <a:schemeClr val="accent1">
                    <a:lumMod val="50000"/>
                  </a:schemeClr>
                </a:solidFill>
                <a:latin typeface="Calibri" panose="020F0502020204030204" pitchFamily="34" charset="0"/>
                <a:ea typeface="Calibri" panose="020F0502020204030204" pitchFamily="34" charset="0"/>
                <a:cs typeface="mohammad bold art 1" pitchFamily="2" charset="-78"/>
              </a:rPr>
              <a:t>أي جهة أخرى </a:t>
            </a:r>
            <a:r>
              <a:rPr lang="ar-KW" sz="1400" dirty="0" smtClean="0">
                <a:solidFill>
                  <a:schemeClr val="accent1">
                    <a:lumMod val="50000"/>
                  </a:schemeClr>
                </a:solidFill>
                <a:latin typeface="Calibri" panose="020F0502020204030204" pitchFamily="34" charset="0"/>
                <a:ea typeface="Calibri" panose="020F0502020204030204" pitchFamily="34" charset="0"/>
                <a:cs typeface="mohammad bold art 1" pitchFamily="2" charset="-78"/>
              </a:rPr>
              <a:t>(مساهمي الشركة المدرجة</a:t>
            </a:r>
            <a:r>
              <a:rPr lang="ar-KW" sz="1400" dirty="0" smtClean="0">
                <a:solidFill>
                  <a:schemeClr val="tx2"/>
                </a:solidFill>
                <a:latin typeface="Calibri" pitchFamily="34" charset="0"/>
              </a:rPr>
              <a:t>)</a:t>
            </a:r>
            <a:endParaRPr lang="ar-KW" sz="1400" dirty="0">
              <a:solidFill>
                <a:schemeClr val="tx2"/>
              </a:solidFill>
              <a:latin typeface="Calibri" pitchFamily="34" charset="0"/>
            </a:endParaRPr>
          </a:p>
          <a:p>
            <a:pPr algn="just" rtl="1" fontAlgn="base">
              <a:lnSpc>
                <a:spcPts val="3200"/>
              </a:lnSpc>
              <a:spcBef>
                <a:spcPct val="0"/>
              </a:spcBef>
              <a:spcAft>
                <a:spcPts val="600"/>
              </a:spcAft>
            </a:pPr>
            <a:r>
              <a:rPr lang="ar-KW" sz="1400" dirty="0">
                <a:solidFill>
                  <a:schemeClr val="tx2"/>
                </a:solidFill>
                <a:latin typeface="Calibri" pitchFamily="34" charset="0"/>
              </a:rPr>
              <a:t> </a:t>
            </a:r>
            <a:r>
              <a:rPr lang="ar-KW" sz="1400" dirty="0">
                <a:solidFill>
                  <a:schemeClr val="accent1">
                    <a:lumMod val="50000"/>
                  </a:schemeClr>
                </a:solidFill>
                <a:latin typeface="Calibri" panose="020F0502020204030204" pitchFamily="34" charset="0"/>
                <a:ea typeface="Calibri" panose="020F0502020204030204" pitchFamily="34" charset="0"/>
                <a:cs typeface="mohammad bold art 1" pitchFamily="2" charset="-78"/>
              </a:rPr>
              <a:t>يتم الاتفاق على تفاصيل الحقوق والالتزامات المستمرة لصانع السوق وضوابط عمله في الاتفاقية المبرمة بينه وبين البورصة</a:t>
            </a:r>
            <a:r>
              <a:rPr lang="ar-KW" sz="1400" dirty="0" smtClean="0">
                <a:solidFill>
                  <a:schemeClr val="accent1">
                    <a:lumMod val="50000"/>
                  </a:schemeClr>
                </a:solidFill>
                <a:latin typeface="Calibri" panose="020F0502020204030204" pitchFamily="34" charset="0"/>
                <a:ea typeface="Calibri" panose="020F0502020204030204" pitchFamily="34" charset="0"/>
                <a:cs typeface="mohammad bold art 1" pitchFamily="2" charset="-78"/>
              </a:rPr>
              <a:t>.</a:t>
            </a:r>
            <a:endParaRPr lang="ar-KW" sz="1400" dirty="0">
              <a:solidFill>
                <a:schemeClr val="accent1">
                  <a:lumMod val="50000"/>
                </a:schemeClr>
              </a:solidFill>
              <a:latin typeface="Calibri" panose="020F0502020204030204" pitchFamily="34" charset="0"/>
              <a:ea typeface="Calibri" panose="020F0502020204030204"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6</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54049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9439" y="700793"/>
            <a:ext cx="5554961" cy="724942"/>
          </a:xfrm>
        </p:spPr>
        <p:txBody>
          <a:bodyPr>
            <a:noAutofit/>
          </a:bodyPr>
          <a:lstStyle/>
          <a:p>
            <a:pPr algn="r" rtl="1"/>
            <a:r>
              <a:rPr lang="en-US" sz="2200" dirty="0" smtClean="0">
                <a:solidFill>
                  <a:schemeClr val="accent1">
                    <a:lumMod val="50000"/>
                  </a:schemeClr>
                </a:solidFill>
                <a:latin typeface="+mn-lt"/>
                <a:ea typeface="+mn-ea"/>
                <a:cs typeface="mohammad bold art 1" pitchFamily="2" charset="-78"/>
              </a:rPr>
              <a:t/>
            </a:r>
            <a:br>
              <a:rPr lang="en-US" sz="2200" dirty="0" smtClean="0">
                <a:solidFill>
                  <a:schemeClr val="accent1">
                    <a:lumMod val="50000"/>
                  </a:schemeClr>
                </a:solidFill>
                <a:latin typeface="+mn-lt"/>
                <a:ea typeface="+mn-ea"/>
                <a:cs typeface="mohammad bold art 1" pitchFamily="2" charset="-78"/>
              </a:rPr>
            </a:br>
            <a:r>
              <a:rPr lang="ar-KW" sz="2200" dirty="0" smtClean="0">
                <a:solidFill>
                  <a:schemeClr val="accent1">
                    <a:lumMod val="50000"/>
                  </a:schemeClr>
                </a:solidFill>
                <a:latin typeface="+mn-lt"/>
                <a:ea typeface="+mn-ea"/>
                <a:cs typeface="mohammad bold art 1" pitchFamily="2" charset="-78"/>
              </a:rPr>
              <a:t>الأهداف</a:t>
            </a:r>
            <a:r>
              <a:rPr lang="ar-KW" sz="2200" dirty="0" smtClean="0">
                <a:solidFill>
                  <a:schemeClr val="accent1">
                    <a:lumMod val="50000"/>
                  </a:schemeClr>
                </a:solidFill>
                <a:cs typeface="mohammad bold art 1" pitchFamily="2" charset="-78"/>
              </a:rPr>
              <a:t> </a:t>
            </a:r>
            <a:r>
              <a:rPr lang="ar-KW" sz="2200" dirty="0" smtClean="0">
                <a:solidFill>
                  <a:schemeClr val="accent1">
                    <a:lumMod val="50000"/>
                  </a:schemeClr>
                </a:solidFill>
                <a:latin typeface="+mn-lt"/>
                <a:ea typeface="+mn-ea"/>
                <a:cs typeface="mohammad bold art 1" pitchFamily="2" charset="-78"/>
              </a:rPr>
              <a:t>الرئيسية من </a:t>
            </a:r>
            <a:r>
              <a:rPr lang="ar-KW" sz="2200" dirty="0">
                <a:solidFill>
                  <a:schemeClr val="accent1">
                    <a:lumMod val="50000"/>
                  </a:schemeClr>
                </a:solidFill>
                <a:latin typeface="+mn-lt"/>
                <a:ea typeface="+mn-ea"/>
                <a:cs typeface="mohammad bold art 1" pitchFamily="2" charset="-78"/>
              </a:rPr>
              <a:t>تواجد صانع السوق</a:t>
            </a:r>
            <a:r>
              <a:rPr lang="ar-KW" sz="2200" dirty="0">
                <a:solidFill>
                  <a:schemeClr val="accent1">
                    <a:lumMod val="50000"/>
                  </a:schemeClr>
                </a:solidFill>
                <a:cs typeface="mohammad bold art 1" pitchFamily="2" charset="-78"/>
              </a:rPr>
              <a:t/>
            </a:r>
            <a:br>
              <a:rPr lang="ar-KW" sz="2200" dirty="0">
                <a:solidFill>
                  <a:schemeClr val="accent1">
                    <a:lumMod val="50000"/>
                  </a:schemeClr>
                </a:solidFill>
                <a:cs typeface="mohammad bold art 1" pitchFamily="2" charset="-78"/>
              </a:rPr>
            </a:br>
            <a:endParaRPr lang="en-US" sz="2200" dirty="0">
              <a:solidFill>
                <a:schemeClr val="tx2"/>
              </a:solidFill>
            </a:endParaRPr>
          </a:p>
        </p:txBody>
      </p:sp>
      <p:sp>
        <p:nvSpPr>
          <p:cNvPr id="3" name="Content Placeholder 2"/>
          <p:cNvSpPr>
            <a:spLocks noGrp="1"/>
          </p:cNvSpPr>
          <p:nvPr>
            <p:ph idx="1"/>
          </p:nvPr>
        </p:nvSpPr>
        <p:spPr>
          <a:xfrm>
            <a:off x="457200" y="1600204"/>
            <a:ext cx="8229600" cy="4525963"/>
          </a:xfrm>
        </p:spPr>
        <p:txBody>
          <a:bodyPr>
            <a:normAutofit/>
          </a:bodyPr>
          <a:lstStyle/>
          <a:p>
            <a:pPr lvl="0" algn="just" rtl="1">
              <a:lnSpc>
                <a:spcPct val="200000"/>
              </a:lnSpc>
              <a:spcBef>
                <a:spcPts val="0"/>
              </a:spcBef>
            </a:pPr>
            <a:r>
              <a:rPr lang="ar-KW" sz="1900" dirty="0">
                <a:solidFill>
                  <a:schemeClr val="accent1">
                    <a:lumMod val="50000"/>
                  </a:schemeClr>
                </a:solidFill>
                <a:latin typeface="Calibri" panose="020F0502020204030204" pitchFamily="34" charset="0"/>
                <a:ea typeface="Calibri" panose="020F0502020204030204" pitchFamily="34" charset="0"/>
                <a:cs typeface="mohammad bold art 1" pitchFamily="2" charset="-78"/>
              </a:rPr>
              <a:t>تخفيض المخاطر المتعلقة بالسيولة وذلك بوجود طرف مقابل مستعد لشراء الأسهم</a:t>
            </a:r>
            <a:r>
              <a:rPr lang="ar-KW" sz="1900" dirty="0" smtClean="0">
                <a:solidFill>
                  <a:schemeClr val="accent1">
                    <a:lumMod val="50000"/>
                  </a:schemeClr>
                </a:solidFill>
                <a:latin typeface="Calibri" panose="020F0502020204030204" pitchFamily="34" charset="0"/>
                <a:ea typeface="Calibri" panose="020F0502020204030204" pitchFamily="34" charset="0"/>
                <a:cs typeface="mohammad bold art 1" pitchFamily="2" charset="-78"/>
              </a:rPr>
              <a:t>.</a:t>
            </a:r>
            <a:endParaRPr lang="en-US" sz="1900" dirty="0">
              <a:solidFill>
                <a:schemeClr val="accent1">
                  <a:lumMod val="50000"/>
                </a:schemeClr>
              </a:solidFill>
              <a:latin typeface="Calibri" panose="020F0502020204030204" pitchFamily="34" charset="0"/>
              <a:ea typeface="Calibri" panose="020F0502020204030204" pitchFamily="34" charset="0"/>
              <a:cs typeface="mohammad bold art 1" pitchFamily="2" charset="-78"/>
            </a:endParaRPr>
          </a:p>
          <a:p>
            <a:pPr lvl="0" algn="just" rtl="1">
              <a:lnSpc>
                <a:spcPct val="200000"/>
              </a:lnSpc>
              <a:spcBef>
                <a:spcPts val="0"/>
              </a:spcBef>
            </a:pPr>
            <a:r>
              <a:rPr lang="ar-KW" sz="1900" dirty="0">
                <a:solidFill>
                  <a:schemeClr val="accent1">
                    <a:lumMod val="50000"/>
                  </a:schemeClr>
                </a:solidFill>
                <a:latin typeface="Calibri" panose="020F0502020204030204" pitchFamily="34" charset="0"/>
                <a:ea typeface="Calibri" panose="020F0502020204030204" pitchFamily="34" charset="0"/>
                <a:cs typeface="mohammad bold art 1" pitchFamily="2" charset="-78"/>
              </a:rPr>
              <a:t>توافر جهة متخصصة مقابلة بشكل دائم مستعدة للشراء والبيع، وهو الأمر الذي يساهم في تعزيز ثقة </a:t>
            </a:r>
            <a:r>
              <a:rPr lang="ar-KW" sz="1900" dirty="0" smtClean="0">
                <a:solidFill>
                  <a:schemeClr val="accent1">
                    <a:lumMod val="50000"/>
                  </a:schemeClr>
                </a:solidFill>
                <a:latin typeface="Calibri" panose="020F0502020204030204" pitchFamily="34" charset="0"/>
                <a:ea typeface="Calibri" panose="020F0502020204030204" pitchFamily="34" charset="0"/>
                <a:cs typeface="mohammad bold art 1" pitchFamily="2" charset="-78"/>
              </a:rPr>
              <a:t>المتداولين في سوق المال.</a:t>
            </a:r>
            <a:endParaRPr lang="en-US" sz="1900" dirty="0">
              <a:solidFill>
                <a:srgbClr val="FF0000"/>
              </a:solidFill>
              <a:latin typeface="Calibri" panose="020F0502020204030204" pitchFamily="34" charset="0"/>
              <a:ea typeface="Calibri" panose="020F0502020204030204" pitchFamily="34" charset="0"/>
              <a:cs typeface="mohammad bold art 1" pitchFamily="2" charset="-78"/>
            </a:endParaRPr>
          </a:p>
          <a:p>
            <a:pPr lvl="0" algn="just" rtl="1">
              <a:lnSpc>
                <a:spcPct val="200000"/>
              </a:lnSpc>
              <a:spcBef>
                <a:spcPts val="0"/>
              </a:spcBef>
              <a:spcAft>
                <a:spcPts val="800"/>
              </a:spcAft>
            </a:pPr>
            <a:r>
              <a:rPr lang="ar-KW" sz="1900" dirty="0">
                <a:solidFill>
                  <a:schemeClr val="accent1">
                    <a:lumMod val="50000"/>
                  </a:schemeClr>
                </a:solidFill>
                <a:latin typeface="Calibri" panose="020F0502020204030204" pitchFamily="34" charset="0"/>
                <a:ea typeface="Calibri" panose="020F0502020204030204" pitchFamily="34" charset="0"/>
                <a:cs typeface="mohammad bold art 1" pitchFamily="2" charset="-78"/>
              </a:rPr>
              <a:t>المساهمة في إيجاد سعر عادل لأسهم الشركات عن طريق تواجد جهات (منها صانع السوق) تقوم بدراسات تتسم بالمهنية العالية قبل القيام بعمليات البيع والشراء.</a:t>
            </a:r>
            <a:endParaRPr lang="en-US" sz="1900" dirty="0">
              <a:solidFill>
                <a:schemeClr val="accent1">
                  <a:lumMod val="50000"/>
                </a:schemeClr>
              </a:solidFill>
              <a:latin typeface="Calibri" panose="020F0502020204030204" pitchFamily="34" charset="0"/>
              <a:ea typeface="Calibri" panose="020F0502020204030204"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7</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33686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397425"/>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855730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167298"/>
            <a:ext cx="2590800" cy="747102"/>
          </a:xfrm>
          <a:prstGeom prst="rect">
            <a:avLst/>
          </a:prstGeom>
        </p:spPr>
      </p:pic>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789544"/>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itle 1"/>
          <p:cNvSpPr txBox="1">
            <a:spLocks/>
          </p:cNvSpPr>
          <p:nvPr/>
        </p:nvSpPr>
        <p:spPr>
          <a:xfrm>
            <a:off x="3048000" y="167298"/>
            <a:ext cx="6062054" cy="97570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rtl="1"/>
            <a:endParaRPr lang="en-US" sz="2800" dirty="0">
              <a:solidFill>
                <a:schemeClr val="tx2">
                  <a:lumMod val="50000"/>
                </a:schemeClr>
              </a:solidFill>
            </a:endParaRPr>
          </a:p>
        </p:txBody>
      </p:sp>
      <p:pic>
        <p:nvPicPr>
          <p:cNvPr id="7"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28395" y="822292"/>
            <a:ext cx="5940339" cy="508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Content Placeholder 2"/>
          <p:cNvSpPr txBox="1">
            <a:spLocks/>
          </p:cNvSpPr>
          <p:nvPr/>
        </p:nvSpPr>
        <p:spPr>
          <a:xfrm>
            <a:off x="219659" y="1183334"/>
            <a:ext cx="8695741" cy="5293666"/>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r" rtl="1">
              <a:lnSpc>
                <a:spcPct val="150000"/>
              </a:lnSpc>
            </a:pPr>
            <a:endParaRPr lang="ar-KW" sz="2200" dirty="0" smtClean="0">
              <a:solidFill>
                <a:schemeClr val="accent1">
                  <a:lumMod val="50000"/>
                </a:schemeClr>
              </a:solidFill>
              <a:cs typeface="Mohammad Bold Art 2" pitchFamily="2" charset="-78"/>
            </a:endParaRPr>
          </a:p>
        </p:txBody>
      </p:sp>
      <p:sp>
        <p:nvSpPr>
          <p:cNvPr id="5" name="Rectangle 4"/>
          <p:cNvSpPr/>
          <p:nvPr/>
        </p:nvSpPr>
        <p:spPr>
          <a:xfrm>
            <a:off x="452730" y="2552894"/>
            <a:ext cx="8238541" cy="846386"/>
          </a:xfrm>
          <a:prstGeom prst="rect">
            <a:avLst/>
          </a:prstGeom>
        </p:spPr>
        <p:txBody>
          <a:bodyPr wrap="square">
            <a:spAutoFit/>
          </a:bodyPr>
          <a:lstStyle/>
          <a:p>
            <a:pPr marR="0" lvl="0" algn="ctr" rtl="1">
              <a:lnSpc>
                <a:spcPct val="200000"/>
              </a:lnSpc>
              <a:spcBef>
                <a:spcPts val="0"/>
              </a:spcBef>
              <a:spcAft>
                <a:spcPts val="0"/>
              </a:spcAft>
            </a:pPr>
            <a:r>
              <a:rPr lang="ar-KW" sz="2800" dirty="0">
                <a:solidFill>
                  <a:schemeClr val="accent1">
                    <a:lumMod val="50000"/>
                  </a:schemeClr>
                </a:solidFill>
                <a:latin typeface="+mj-lt"/>
                <a:ea typeface="+mj-ea"/>
                <a:cs typeface="mohammad bold art 1" pitchFamily="2" charset="-78"/>
              </a:rPr>
              <a:t>تسجيل صانع السوق</a:t>
            </a:r>
            <a:endParaRPr lang="en-US" sz="2800" dirty="0">
              <a:solidFill>
                <a:schemeClr val="accent1">
                  <a:lumMod val="50000"/>
                </a:schemeClr>
              </a:solidFill>
              <a:latin typeface="+mj-lt"/>
              <a:ea typeface="+mj-ea"/>
              <a:cs typeface="mohammad bold art 1" pitchFamily="2" charset="-78"/>
            </a:endParaRPr>
          </a:p>
        </p:txBody>
      </p:sp>
      <p:sp>
        <p:nvSpPr>
          <p:cNvPr id="8" name="Slide Number Placeholder 7"/>
          <p:cNvSpPr>
            <a:spLocks noGrp="1"/>
          </p:cNvSpPr>
          <p:nvPr>
            <p:ph type="sldNum" sz="quarter" idx="12"/>
          </p:nvPr>
        </p:nvSpPr>
        <p:spPr/>
        <p:txBody>
          <a:bodyPr/>
          <a:lstStyle/>
          <a:p>
            <a:fld id="{F9836BBA-1BD7-4313-BE0D-A1F9E859EC5C}" type="slidenum">
              <a:rPr lang="en-US" smtClean="0"/>
              <a:t>8</a:t>
            </a:fld>
            <a:endParaRPr lang="en-US" dirty="0"/>
          </a:p>
        </p:txBody>
      </p:sp>
    </p:spTree>
    <p:extLst>
      <p:ext uri="{BB962C8B-B14F-4D97-AF65-F5344CB8AC3E}">
        <p14:creationId xmlns:p14="http://schemas.microsoft.com/office/powerpoint/2010/main" val="35956416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9439" y="729102"/>
            <a:ext cx="5554961" cy="724942"/>
          </a:xfrm>
        </p:spPr>
        <p:txBody>
          <a:bodyPr>
            <a:noAutofit/>
          </a:bodyPr>
          <a:lstStyle/>
          <a:p>
            <a:pPr algn="r" rtl="1"/>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smtClean="0">
                <a:solidFill>
                  <a:schemeClr val="accent1">
                    <a:lumMod val="50000"/>
                  </a:schemeClr>
                </a:solidFill>
                <a:cs typeface="mohammad bold art 1" pitchFamily="2" charset="-78"/>
              </a:rPr>
              <a:t/>
            </a:r>
            <a:br>
              <a:rPr lang="ar-KW" sz="3200" dirty="0" smtClean="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en-US" sz="3200" dirty="0" smtClean="0">
                <a:solidFill>
                  <a:schemeClr val="accent1">
                    <a:lumMod val="50000"/>
                  </a:schemeClr>
                </a:solidFill>
                <a:cs typeface="mohammad bold art 1" pitchFamily="2" charset="-78"/>
              </a:rPr>
              <a:t/>
            </a:r>
            <a:br>
              <a:rPr lang="en-US" sz="3200" dirty="0" smtClean="0">
                <a:solidFill>
                  <a:schemeClr val="accent1">
                    <a:lumMod val="50000"/>
                  </a:schemeClr>
                </a:solidFill>
                <a:cs typeface="mohammad bold art 1" pitchFamily="2" charset="-78"/>
              </a:rPr>
            </a:br>
            <a:r>
              <a:rPr lang="ar-KW" sz="2200" dirty="0" smtClean="0">
                <a:solidFill>
                  <a:schemeClr val="accent1">
                    <a:lumMod val="50000"/>
                  </a:schemeClr>
                </a:solidFill>
                <a:latin typeface="+mn-lt"/>
                <a:ea typeface="+mn-ea"/>
                <a:cs typeface="mohammad bold art 1" pitchFamily="2" charset="-78"/>
              </a:rPr>
              <a:t>تسجيل </a:t>
            </a:r>
            <a:r>
              <a:rPr lang="ar-KW" sz="2200" dirty="0">
                <a:solidFill>
                  <a:schemeClr val="accent1">
                    <a:lumMod val="50000"/>
                  </a:schemeClr>
                </a:solidFill>
                <a:latin typeface="+mn-lt"/>
                <a:ea typeface="+mn-ea"/>
                <a:cs typeface="mohammad bold art 1" pitchFamily="2" charset="-78"/>
              </a:rPr>
              <a:t>صانع السوق</a:t>
            </a:r>
            <a:r>
              <a:rPr lang="en-US" sz="3200" dirty="0">
                <a:solidFill>
                  <a:schemeClr val="accent1">
                    <a:lumMod val="50000"/>
                  </a:schemeClr>
                </a:solidFill>
                <a:cs typeface="mohammad bold art 1" pitchFamily="2" charset="-78"/>
              </a:rPr>
              <a:t/>
            </a:r>
            <a:br>
              <a:rPr lang="en-US"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r>
              <a:rPr lang="ar-KW" sz="3200" dirty="0">
                <a:solidFill>
                  <a:schemeClr val="accent1">
                    <a:lumMod val="50000"/>
                  </a:schemeClr>
                </a:solidFill>
                <a:cs typeface="mohammad bold art 1" pitchFamily="2" charset="-78"/>
              </a:rPr>
              <a:t/>
            </a:r>
            <a:br>
              <a:rPr lang="ar-KW" sz="3200" dirty="0">
                <a:solidFill>
                  <a:schemeClr val="accent1">
                    <a:lumMod val="50000"/>
                  </a:schemeClr>
                </a:solidFill>
                <a:cs typeface="mohammad bold art 1" pitchFamily="2" charset="-78"/>
              </a:rPr>
            </a:br>
            <a:endParaRPr lang="en-US" sz="3200" dirty="0">
              <a:solidFill>
                <a:schemeClr val="tx2"/>
              </a:solidFill>
            </a:endParaRPr>
          </a:p>
        </p:txBody>
      </p:sp>
      <p:sp>
        <p:nvSpPr>
          <p:cNvPr id="3" name="Content Placeholder 2"/>
          <p:cNvSpPr>
            <a:spLocks noGrp="1"/>
          </p:cNvSpPr>
          <p:nvPr>
            <p:ph idx="1"/>
          </p:nvPr>
        </p:nvSpPr>
        <p:spPr>
          <a:xfrm>
            <a:off x="457200" y="1600204"/>
            <a:ext cx="8229600" cy="4525963"/>
          </a:xfrm>
        </p:spPr>
        <p:txBody>
          <a:bodyPr>
            <a:normAutofit/>
          </a:bodyPr>
          <a:lstStyle/>
          <a:p>
            <a:pPr marL="0" indent="0" algn="just" rtl="1">
              <a:lnSpc>
                <a:spcPct val="150000"/>
              </a:lnSpc>
              <a:spcBef>
                <a:spcPts val="0"/>
              </a:spcBef>
              <a:buNone/>
            </a:pPr>
            <a:r>
              <a:rPr lang="ar-KW" sz="1900" dirty="0">
                <a:solidFill>
                  <a:srgbClr val="4F81BD">
                    <a:lumMod val="50000"/>
                  </a:srgbClr>
                </a:solidFill>
                <a:latin typeface="Modern No. 20" panose="02070704070505020303" pitchFamily="18" charset="0"/>
                <a:ea typeface="Calibri" panose="020F0502020204030204" pitchFamily="34" charset="0"/>
                <a:cs typeface="mohammad bold art 1" pitchFamily="2" charset="-78"/>
              </a:rPr>
              <a:t>مادة </a:t>
            </a:r>
            <a:r>
              <a:rPr lang="ar-KW" sz="1900" dirty="0" smtClean="0">
                <a:solidFill>
                  <a:srgbClr val="4F81BD">
                    <a:lumMod val="50000"/>
                  </a:srgbClr>
                </a:solidFill>
                <a:latin typeface="Modern No. 20" panose="02070704070505020303" pitchFamily="18" charset="0"/>
                <a:ea typeface="Calibri" panose="020F0502020204030204" pitchFamily="34" charset="0"/>
                <a:cs typeface="mohammad bold art 1" pitchFamily="2" charset="-78"/>
              </a:rPr>
              <a:t>1-41-</a:t>
            </a:r>
            <a:r>
              <a:rPr lang="en-US" sz="1900" dirty="0">
                <a:solidFill>
                  <a:srgbClr val="4F81BD">
                    <a:lumMod val="50000"/>
                  </a:srgbClr>
                </a:solidFill>
                <a:latin typeface="Modern No. 20" panose="02070704070505020303" pitchFamily="18" charset="0"/>
                <a:ea typeface="Calibri" panose="020F0502020204030204" pitchFamily="34" charset="0"/>
                <a:cs typeface="mohammad bold art 1" pitchFamily="2" charset="-78"/>
              </a:rPr>
              <a:t>1</a:t>
            </a:r>
          </a:p>
          <a:p>
            <a:pPr marL="0" indent="0" algn="just" rtl="1">
              <a:lnSpc>
                <a:spcPct val="150000"/>
              </a:lnSpc>
              <a:spcBef>
                <a:spcPts val="0"/>
              </a:spcBef>
              <a:buNone/>
            </a:pPr>
            <a:r>
              <a:rPr lang="ar-KW" sz="1900" dirty="0" smtClean="0">
                <a:solidFill>
                  <a:srgbClr val="4F81BD">
                    <a:lumMod val="50000"/>
                  </a:srgbClr>
                </a:solidFill>
                <a:latin typeface="Modern No. 20" panose="02070704070505020303" pitchFamily="18" charset="0"/>
                <a:ea typeface="Calibri" panose="020F0502020204030204" pitchFamily="34" charset="0"/>
                <a:cs typeface="mohammad bold art 1" pitchFamily="2" charset="-78"/>
              </a:rPr>
              <a:t>يُسجل صانع السوق لمزاولة نشاطه على ورقة مالية معينة لمدة سنة قابلة للتجديد، ولا يحق له طلب إعفائه من مزاولة نشاطه على هذه الورقة خلال الثلاثة أشهر الأولى من بدء مزاولته لنشاطه عليها. كما لا يحق له طلب إعادة تسجيله على ورقة مالية خلال ثلاثة أشهر من إلغاء تسجيله على هذه الورقة.</a:t>
            </a:r>
          </a:p>
          <a:p>
            <a:pPr marL="0" marR="0" lvl="0" indent="0" algn="just" rtl="1">
              <a:lnSpc>
                <a:spcPct val="200000"/>
              </a:lnSpc>
              <a:spcBef>
                <a:spcPts val="0"/>
              </a:spcBef>
              <a:spcAft>
                <a:spcPts val="0"/>
              </a:spcAft>
              <a:buNone/>
            </a:pPr>
            <a:endParaRPr lang="ar-KW" sz="2800" dirty="0">
              <a:solidFill>
                <a:srgbClr val="FF0000"/>
              </a:solidFill>
              <a:latin typeface="Modern No. 20" panose="02070704070505020303" pitchFamily="18" charset="0"/>
              <a:ea typeface="Calibri" panose="020F0502020204030204"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9</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33686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397425"/>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052676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6505</TotalTime>
  <Words>1914</Words>
  <Application>Microsoft Office PowerPoint</Application>
  <PresentationFormat>On-screen Show (4:3)</PresentationFormat>
  <Paragraphs>246</Paragraphs>
  <Slides>36</Slides>
  <Notes>34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36</vt:i4>
      </vt:variant>
    </vt:vector>
  </HeadingPairs>
  <TitlesOfParts>
    <vt:vector size="46" baseType="lpstr">
      <vt:lpstr>Arial</vt:lpstr>
      <vt:lpstr>Calibri</vt:lpstr>
      <vt:lpstr>Courier New</vt:lpstr>
      <vt:lpstr>microsoft sans serif</vt:lpstr>
      <vt:lpstr>Modern No. 20</vt:lpstr>
      <vt:lpstr>mohammad bold art 1</vt:lpstr>
      <vt:lpstr>Mohammad Bold Art 2</vt:lpstr>
      <vt:lpstr>Sakkal Majalla</vt:lpstr>
      <vt:lpstr>Times New Roman</vt:lpstr>
      <vt:lpstr>Office Theme</vt:lpstr>
      <vt:lpstr>ورشـة عـمـل</vt:lpstr>
      <vt:lpstr>أهداف الورشة</vt:lpstr>
      <vt:lpstr>المواضيع الخاصة بالورشة</vt:lpstr>
      <vt:lpstr>الكتب المتعلقة بموضوع الورشة</vt:lpstr>
      <vt:lpstr>تعريف صانع السوق</vt:lpstr>
      <vt:lpstr>دور هيئة أسواق المال والبورصة</vt:lpstr>
      <vt:lpstr> الأهداف الرئيسية من تواجد صانع السوق </vt:lpstr>
      <vt:lpstr>PowerPoint Presentation</vt:lpstr>
      <vt:lpstr>    تسجيل صانع السوق    </vt:lpstr>
      <vt:lpstr>    تسجيل صانع السوق - يتبع    </vt:lpstr>
      <vt:lpstr>PowerPoint Presentation</vt:lpstr>
      <vt:lpstr>     دور البورصة     </vt:lpstr>
      <vt:lpstr>PowerPoint Presentation</vt:lpstr>
      <vt:lpstr>      ضوابط عمل صانع السوق       </vt:lpstr>
      <vt:lpstr>      ضوابط عمل صانع السوق - يتبع       </vt:lpstr>
      <vt:lpstr>PowerPoint Presentation</vt:lpstr>
      <vt:lpstr>       التسهيلات الممنوحة لصانع السوق        </vt:lpstr>
      <vt:lpstr>       التسهيلات الممنوحة لصانع السوق - يتبع        </vt:lpstr>
      <vt:lpstr>PowerPoint Presentation</vt:lpstr>
      <vt:lpstr>محفظة صانع السوق</vt:lpstr>
      <vt:lpstr>محفظة صانع السوق - يتبع</vt:lpstr>
      <vt:lpstr>PowerPoint Presentation</vt:lpstr>
      <vt:lpstr>         أوامر صانع السوق          </vt:lpstr>
      <vt:lpstr>PowerPoint Presentation</vt:lpstr>
      <vt:lpstr>           الشروط الواجب توافرها في الورقة المالية لتسجيل  صانع السوق            </vt:lpstr>
      <vt:lpstr>PowerPoint Presentation</vt:lpstr>
      <vt:lpstr>             التزامات صانع السوق المستمرة             </vt:lpstr>
      <vt:lpstr>             التزامات صانع السوق المستمرة - يتبع            </vt:lpstr>
      <vt:lpstr>            التزامات صانع السوق المستمرة -يتبع            </vt:lpstr>
      <vt:lpstr>PowerPoint Presentation</vt:lpstr>
      <vt:lpstr>إعفاء صانع السوق من الالتزام بصناعة السوق بشكل مؤقت</vt:lpstr>
      <vt:lpstr>PowerPoint Presentation</vt:lpstr>
      <vt:lpstr>                          </vt:lpstr>
      <vt:lpstr>                          </vt:lpstr>
      <vt:lpstr>                          </vt:lpstr>
      <vt:lpstr>شــكــراً</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Fawaz Boresli</cp:lastModifiedBy>
  <cp:revision>195</cp:revision>
  <cp:lastPrinted>2015-11-18T07:39:58Z</cp:lastPrinted>
  <dcterms:created xsi:type="dcterms:W3CDTF">2014-09-25T11:33:14Z</dcterms:created>
  <dcterms:modified xsi:type="dcterms:W3CDTF">2015-11-25T07:16:12Z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8baaca1b-d6a5-4c87-9767-f1641eab1053</vt:lpwstr>
  </property>
  <property fmtid="{D5CDD505-2E9C-101B-9397-08002B2CF9AE}" pid="3" name="CMAClassification">
    <vt:lpwstr>Internal</vt:lpwstr>
  </property>
</Properties>
</file>